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Belleza" panose="020B0604020202020204" charset="0"/>
      <p:regular r:id="rId20"/>
    </p:embeddedFont>
    <p:embeddedFont>
      <p:font typeface="Calibri" panose="020F0502020204030204" pitchFamily="34" charset="0"/>
      <p:regular r:id="rId21"/>
      <p:bold r:id="rId22"/>
      <p:italic r:id="rId23"/>
      <p:boldItalic r:id="rId24"/>
    </p:embeddedFont>
    <p:embeddedFont>
      <p:font typeface="KG Primary Penmanship" panose="020B0604020202020204" charset="0"/>
      <p:regular r:id="rId25"/>
    </p:embeddedFont>
    <p:embeddedFont>
      <p:font typeface="Sensei"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106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svg"/><Relationship Id="rId7" Type="http://schemas.openxmlformats.org/officeDocument/2006/relationships/image" Target="../media/image22.svg"/><Relationship Id="rId12" Type="http://schemas.openxmlformats.org/officeDocument/2006/relationships/image" Target="../media/image88.jpe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87.jpeg"/><Relationship Id="rId5" Type="http://schemas.openxmlformats.org/officeDocument/2006/relationships/image" Target="../media/image20.svg"/><Relationship Id="rId10" Type="http://schemas.openxmlformats.org/officeDocument/2006/relationships/image" Target="../media/image86.jpeg"/><Relationship Id="rId4" Type="http://schemas.openxmlformats.org/officeDocument/2006/relationships/image" Target="../media/image19.png"/><Relationship Id="rId9"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0.png"/><Relationship Id="rId3" Type="http://schemas.openxmlformats.org/officeDocument/2006/relationships/image" Target="../media/image44.svg"/><Relationship Id="rId7" Type="http://schemas.openxmlformats.org/officeDocument/2006/relationships/image" Target="../media/image42.svg"/><Relationship Id="rId12" Type="http://schemas.openxmlformats.org/officeDocument/2006/relationships/image" Target="../media/image46.svg"/><Relationship Id="rId2" Type="http://schemas.openxmlformats.org/officeDocument/2006/relationships/image" Target="../media/image43.png"/><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14.svg"/><Relationship Id="rId15" Type="http://schemas.openxmlformats.org/officeDocument/2006/relationships/image" Target="../media/image92.png"/><Relationship Id="rId10" Type="http://schemas.openxmlformats.org/officeDocument/2006/relationships/image" Target="../media/image89.png"/><Relationship Id="rId4" Type="http://schemas.openxmlformats.org/officeDocument/2006/relationships/image" Target="../media/image13.png"/><Relationship Id="rId9" Type="http://schemas.openxmlformats.org/officeDocument/2006/relationships/image" Target="../media/image10.svg"/><Relationship Id="rId14" Type="http://schemas.openxmlformats.org/officeDocument/2006/relationships/image" Target="../media/image91.svg"/></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0.svg"/><Relationship Id="rId7" Type="http://schemas.openxmlformats.org/officeDocument/2006/relationships/image" Target="../media/image22.svg"/><Relationship Id="rId12" Type="http://schemas.openxmlformats.org/officeDocument/2006/relationships/image" Target="../media/image98.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7.png"/><Relationship Id="rId5" Type="http://schemas.openxmlformats.org/officeDocument/2006/relationships/image" Target="../media/image20.svg"/><Relationship Id="rId10" Type="http://schemas.openxmlformats.org/officeDocument/2006/relationships/image" Target="../media/image96.png"/><Relationship Id="rId4" Type="http://schemas.openxmlformats.org/officeDocument/2006/relationships/image" Target="../media/image19.png"/><Relationship Id="rId9" Type="http://schemas.openxmlformats.org/officeDocument/2006/relationships/image" Target="../media/image95.png"/><Relationship Id="rId14" Type="http://schemas.openxmlformats.org/officeDocument/2006/relationships/image" Target="../media/image100.png"/></Relationships>
</file>

<file path=ppt/slides/_rels/slide1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0.svg"/><Relationship Id="rId7" Type="http://schemas.openxmlformats.org/officeDocument/2006/relationships/image" Target="../media/image10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10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0.png"/><Relationship Id="rId3" Type="http://schemas.openxmlformats.org/officeDocument/2006/relationships/image" Target="../media/image14.svg"/><Relationship Id="rId7" Type="http://schemas.openxmlformats.org/officeDocument/2006/relationships/image" Target="../media/image4.sv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image" Target="../media/image13.png"/><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8.svg"/><Relationship Id="rId5" Type="http://schemas.openxmlformats.org/officeDocument/2006/relationships/image" Target="../media/image106.svg"/><Relationship Id="rId15" Type="http://schemas.openxmlformats.org/officeDocument/2006/relationships/image" Target="../media/image112.png"/><Relationship Id="rId10" Type="http://schemas.openxmlformats.org/officeDocument/2006/relationships/image" Target="../media/image107.png"/><Relationship Id="rId4" Type="http://schemas.openxmlformats.org/officeDocument/2006/relationships/image" Target="../media/image105.png"/><Relationship Id="rId9" Type="http://schemas.openxmlformats.org/officeDocument/2006/relationships/image" Target="../media/image30.svg"/><Relationship Id="rId14" Type="http://schemas.openxmlformats.org/officeDocument/2006/relationships/image" Target="../media/image111.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6.png"/><Relationship Id="rId3" Type="http://schemas.openxmlformats.org/officeDocument/2006/relationships/image" Target="../media/image14.svg"/><Relationship Id="rId7" Type="http://schemas.openxmlformats.org/officeDocument/2006/relationships/image" Target="../media/image4.sv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image" Target="../media/image13.png"/><Relationship Id="rId16"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8.svg"/><Relationship Id="rId5" Type="http://schemas.openxmlformats.org/officeDocument/2006/relationships/image" Target="../media/image106.svg"/><Relationship Id="rId15" Type="http://schemas.openxmlformats.org/officeDocument/2006/relationships/image" Target="../media/image118.png"/><Relationship Id="rId10" Type="http://schemas.openxmlformats.org/officeDocument/2006/relationships/image" Target="../media/image107.png"/><Relationship Id="rId4" Type="http://schemas.openxmlformats.org/officeDocument/2006/relationships/image" Target="../media/image105.png"/><Relationship Id="rId9" Type="http://schemas.openxmlformats.org/officeDocument/2006/relationships/image" Target="../media/image30.svg"/><Relationship Id="rId14" Type="http://schemas.openxmlformats.org/officeDocument/2006/relationships/image" Target="../media/image11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8.svg"/><Relationship Id="rId5" Type="http://schemas.openxmlformats.org/officeDocument/2006/relationships/image" Target="../media/image106.svg"/><Relationship Id="rId10" Type="http://schemas.openxmlformats.org/officeDocument/2006/relationships/image" Target="../media/image107.png"/><Relationship Id="rId4" Type="http://schemas.openxmlformats.org/officeDocument/2006/relationships/image" Target="../media/image105.png"/><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29.png"/><Relationship Id="rId18" Type="http://schemas.openxmlformats.org/officeDocument/2006/relationships/image" Target="../media/image125.svg"/><Relationship Id="rId3" Type="http://schemas.openxmlformats.org/officeDocument/2006/relationships/image" Target="../media/image122.svg"/><Relationship Id="rId21" Type="http://schemas.openxmlformats.org/officeDocument/2006/relationships/image" Target="../media/image128.png"/><Relationship Id="rId7" Type="http://schemas.openxmlformats.org/officeDocument/2006/relationships/image" Target="../media/image14.svg"/><Relationship Id="rId12" Type="http://schemas.openxmlformats.org/officeDocument/2006/relationships/image" Target="../media/image4.svg"/><Relationship Id="rId17" Type="http://schemas.openxmlformats.org/officeDocument/2006/relationships/image" Target="../media/image124.png"/><Relationship Id="rId2" Type="http://schemas.openxmlformats.org/officeDocument/2006/relationships/image" Target="../media/image121.png"/><Relationship Id="rId16" Type="http://schemas.openxmlformats.org/officeDocument/2006/relationships/image" Target="../media/image108.svg"/><Relationship Id="rId20" Type="http://schemas.openxmlformats.org/officeDocument/2006/relationships/image" Target="../media/image127.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png"/><Relationship Id="rId24" Type="http://schemas.openxmlformats.org/officeDocument/2006/relationships/image" Target="../media/image129.png"/><Relationship Id="rId5" Type="http://schemas.openxmlformats.org/officeDocument/2006/relationships/image" Target="../media/image54.svg"/><Relationship Id="rId15" Type="http://schemas.openxmlformats.org/officeDocument/2006/relationships/image" Target="../media/image107.png"/><Relationship Id="rId23" Type="http://schemas.openxmlformats.org/officeDocument/2006/relationships/image" Target="../media/image8.svg"/><Relationship Id="rId10" Type="http://schemas.openxmlformats.org/officeDocument/2006/relationships/image" Target="../media/image106.svg"/><Relationship Id="rId19" Type="http://schemas.openxmlformats.org/officeDocument/2006/relationships/image" Target="../media/image126.png"/><Relationship Id="rId4" Type="http://schemas.openxmlformats.org/officeDocument/2006/relationships/image" Target="../media/image53.png"/><Relationship Id="rId9" Type="http://schemas.openxmlformats.org/officeDocument/2006/relationships/image" Target="../media/image105.png"/><Relationship Id="rId14" Type="http://schemas.openxmlformats.org/officeDocument/2006/relationships/image" Target="../media/image30.svg"/><Relationship Id="rId22"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28.svg"/><Relationship Id="rId18" Type="http://schemas.openxmlformats.org/officeDocument/2006/relationships/image" Target="../media/image61.png"/><Relationship Id="rId3" Type="http://schemas.openxmlformats.org/officeDocument/2006/relationships/image" Target="../media/image131.svg"/><Relationship Id="rId7" Type="http://schemas.openxmlformats.org/officeDocument/2006/relationships/image" Target="../media/image14.svg"/><Relationship Id="rId12" Type="http://schemas.openxmlformats.org/officeDocument/2006/relationships/image" Target="../media/image27.png"/><Relationship Id="rId17" Type="http://schemas.openxmlformats.org/officeDocument/2006/relationships/image" Target="../media/image24.svg"/><Relationship Id="rId2" Type="http://schemas.openxmlformats.org/officeDocument/2006/relationships/image" Target="../media/image130.png"/><Relationship Id="rId16" Type="http://schemas.openxmlformats.org/officeDocument/2006/relationships/image" Target="../media/image23.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133.svg"/><Relationship Id="rId15" Type="http://schemas.openxmlformats.org/officeDocument/2006/relationships/image" Target="../media/image8.svg"/><Relationship Id="rId10" Type="http://schemas.openxmlformats.org/officeDocument/2006/relationships/image" Target="../media/image11.png"/><Relationship Id="rId19" Type="http://schemas.openxmlformats.org/officeDocument/2006/relationships/image" Target="../media/image62.svg"/><Relationship Id="rId4" Type="http://schemas.openxmlformats.org/officeDocument/2006/relationships/image" Target="../media/image132.png"/><Relationship Id="rId9" Type="http://schemas.openxmlformats.org/officeDocument/2006/relationships/image" Target="../media/image135.sv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1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20.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8.sv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34.png"/><Relationship Id="rId12" Type="http://schemas.openxmlformats.org/officeDocument/2006/relationships/image" Target="../media/image1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1.png"/><Relationship Id="rId5" Type="http://schemas.openxmlformats.org/officeDocument/2006/relationships/image" Target="../media/image32.png"/><Relationship Id="rId15" Type="http://schemas.openxmlformats.org/officeDocument/2006/relationships/image" Target="../media/image40.sv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14.svg"/><Relationship Id="rId7" Type="http://schemas.openxmlformats.org/officeDocument/2006/relationships/image" Target="../media/image44.svg"/><Relationship Id="rId12"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0.svg"/><Relationship Id="rId5" Type="http://schemas.openxmlformats.org/officeDocument/2006/relationships/image" Target="../media/image42.svg"/><Relationship Id="rId10" Type="http://schemas.openxmlformats.org/officeDocument/2006/relationships/image" Target="../media/image9.png"/><Relationship Id="rId4" Type="http://schemas.openxmlformats.org/officeDocument/2006/relationships/image" Target="../media/image41.png"/><Relationship Id="rId9" Type="http://schemas.openxmlformats.org/officeDocument/2006/relationships/image" Target="../media/image46.sv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14.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0.svg"/><Relationship Id="rId5" Type="http://schemas.openxmlformats.org/officeDocument/2006/relationships/image" Target="../media/image42.svg"/><Relationship Id="rId10" Type="http://schemas.openxmlformats.org/officeDocument/2006/relationships/image" Target="../media/image9.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4.svg"/><Relationship Id="rId18" Type="http://schemas.openxmlformats.org/officeDocument/2006/relationships/image" Target="../media/image65.svg"/><Relationship Id="rId3" Type="http://schemas.openxmlformats.org/officeDocument/2006/relationships/image" Target="../media/image54.svg"/><Relationship Id="rId21" Type="http://schemas.openxmlformats.org/officeDocument/2006/relationships/image" Target="../media/image68.png"/><Relationship Id="rId7" Type="http://schemas.openxmlformats.org/officeDocument/2006/relationships/image" Target="../media/image56.svg"/><Relationship Id="rId12" Type="http://schemas.openxmlformats.org/officeDocument/2006/relationships/image" Target="../media/image13.png"/><Relationship Id="rId17" Type="http://schemas.openxmlformats.org/officeDocument/2006/relationships/image" Target="../media/image64.png"/><Relationship Id="rId2" Type="http://schemas.openxmlformats.org/officeDocument/2006/relationships/image" Target="../media/image53.png"/><Relationship Id="rId16" Type="http://schemas.openxmlformats.org/officeDocument/2006/relationships/image" Target="../media/image63.png"/><Relationship Id="rId20"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1.svg"/><Relationship Id="rId5" Type="http://schemas.openxmlformats.org/officeDocument/2006/relationships/image" Target="../media/image44.svg"/><Relationship Id="rId15" Type="http://schemas.openxmlformats.org/officeDocument/2006/relationships/image" Target="../media/image62.svg"/><Relationship Id="rId23" Type="http://schemas.openxmlformats.org/officeDocument/2006/relationships/image" Target="../media/image70.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43.png"/><Relationship Id="rId9" Type="http://schemas.openxmlformats.org/officeDocument/2006/relationships/image" Target="../media/image58.svg"/><Relationship Id="rId14" Type="http://schemas.openxmlformats.org/officeDocument/2006/relationships/image" Target="../media/image61.png"/><Relationship Id="rId22"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6.png"/><Relationship Id="rId3" Type="http://schemas.openxmlformats.org/officeDocument/2006/relationships/image" Target="../media/image72.png"/><Relationship Id="rId7" Type="http://schemas.openxmlformats.org/officeDocument/2006/relationships/image" Target="../media/image23.png"/><Relationship Id="rId12" Type="http://schemas.openxmlformats.org/officeDocument/2006/relationships/image" Target="../media/image75.svg"/><Relationship Id="rId17" Type="http://schemas.openxmlformats.org/officeDocument/2006/relationships/image" Target="../media/image78.png"/><Relationship Id="rId2" Type="http://schemas.openxmlformats.org/officeDocument/2006/relationships/slideLayout" Target="../slideLayouts/slideLayout7.xml"/><Relationship Id="rId16" Type="http://schemas.openxmlformats.org/officeDocument/2006/relationships/image" Target="../media/image77.png"/><Relationship Id="rId1" Type="http://schemas.openxmlformats.org/officeDocument/2006/relationships/video" Target="https://www.youtube.com/watch?v=jgrz-4fgAi4" TargetMode="External"/><Relationship Id="rId6" Type="http://schemas.openxmlformats.org/officeDocument/2006/relationships/image" Target="../media/image12.svg"/><Relationship Id="rId11" Type="http://schemas.openxmlformats.org/officeDocument/2006/relationships/image" Target="../media/image74.png"/><Relationship Id="rId5" Type="http://schemas.openxmlformats.org/officeDocument/2006/relationships/image" Target="../media/image11.png"/><Relationship Id="rId15" Type="http://schemas.openxmlformats.org/officeDocument/2006/relationships/image" Target="../media/image76.jpeg"/><Relationship Id="rId10" Type="http://schemas.openxmlformats.org/officeDocument/2006/relationships/image" Target="../media/image22.svg"/><Relationship Id="rId4" Type="http://schemas.openxmlformats.org/officeDocument/2006/relationships/image" Target="../media/image73.svg"/><Relationship Id="rId9" Type="http://schemas.openxmlformats.org/officeDocument/2006/relationships/image" Target="../media/image21.png"/><Relationship Id="rId14"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0.svg"/><Relationship Id="rId7" Type="http://schemas.openxmlformats.org/officeDocument/2006/relationships/image" Target="../media/image22.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83.png"/><Relationship Id="rId4" Type="http://schemas.openxmlformats.org/officeDocument/2006/relationships/image" Target="../media/image19.png"/><Relationship Id="rId9"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5639570">
            <a:off x="-4927424" y="2671337"/>
            <a:ext cx="12595565" cy="5917987"/>
          </a:xfrm>
          <a:custGeom>
            <a:avLst/>
            <a:gdLst/>
            <a:ahLst/>
            <a:cxnLst/>
            <a:rect l="l" t="t" r="r" b="b"/>
            <a:pathLst>
              <a:path w="12595565" h="5917987">
                <a:moveTo>
                  <a:pt x="0" y="0"/>
                </a:moveTo>
                <a:lnTo>
                  <a:pt x="12595564" y="0"/>
                </a:lnTo>
                <a:lnTo>
                  <a:pt x="12595564" y="5917987"/>
                </a:lnTo>
                <a:lnTo>
                  <a:pt x="0" y="5917987"/>
                </a:lnTo>
                <a:lnTo>
                  <a:pt x="0" y="0"/>
                </a:lnTo>
                <a:close/>
              </a:path>
            </a:pathLst>
          </a:custGeom>
          <a:blipFill>
            <a:blip r:embed="rId2">
              <a:extLst>
                <a:ext uri="{96DAC541-7B7A-43D3-8B79-37D633B846F1}">
                  <asvg:svgBlip xmlns:asvg="http://schemas.microsoft.com/office/drawing/2016/SVG/main" r:embed="rId3"/>
                </a:ext>
              </a:extLst>
            </a:blip>
            <a:stretch>
              <a:fillRect r="-26764" b="-53049"/>
            </a:stretch>
          </a:blipFill>
        </p:spPr>
        <p:txBody>
          <a:bodyPr/>
          <a:lstStyle/>
          <a:p>
            <a:endParaRPr lang="en-GB" dirty="0"/>
          </a:p>
        </p:txBody>
      </p:sp>
      <p:sp>
        <p:nvSpPr>
          <p:cNvPr id="3" name="Freeform 3"/>
          <p:cNvSpPr/>
          <p:nvPr/>
        </p:nvSpPr>
        <p:spPr>
          <a:xfrm rot="-5400000">
            <a:off x="12503632" y="1303331"/>
            <a:ext cx="7228987" cy="4339748"/>
          </a:xfrm>
          <a:custGeom>
            <a:avLst/>
            <a:gdLst/>
            <a:ahLst/>
            <a:cxnLst/>
            <a:rect l="l" t="t" r="r" b="b"/>
            <a:pathLst>
              <a:path w="7228987" h="4339748">
                <a:moveTo>
                  <a:pt x="0" y="0"/>
                </a:moveTo>
                <a:lnTo>
                  <a:pt x="7228987" y="0"/>
                </a:lnTo>
                <a:lnTo>
                  <a:pt x="7228987" y="4339748"/>
                </a:lnTo>
                <a:lnTo>
                  <a:pt x="0" y="4339748"/>
                </a:lnTo>
                <a:lnTo>
                  <a:pt x="0" y="0"/>
                </a:lnTo>
                <a:close/>
              </a:path>
            </a:pathLst>
          </a:custGeom>
          <a:blipFill>
            <a:blip r:embed="rId4">
              <a:extLst>
                <a:ext uri="{96DAC541-7B7A-43D3-8B79-37D633B846F1}">
                  <asvg:svgBlip xmlns:asvg="http://schemas.microsoft.com/office/drawing/2016/SVG/main" r:embed="rId5"/>
                </a:ext>
              </a:extLst>
            </a:blip>
            <a:stretch>
              <a:fillRect l="-6932" r="-138796" b="-132199"/>
            </a:stretch>
          </a:blipFill>
        </p:spPr>
        <p:txBody>
          <a:bodyPr/>
          <a:lstStyle/>
          <a:p>
            <a:endParaRPr lang="en-GB" dirty="0"/>
          </a:p>
        </p:txBody>
      </p:sp>
      <p:sp>
        <p:nvSpPr>
          <p:cNvPr id="4" name="Freeform 4"/>
          <p:cNvSpPr/>
          <p:nvPr/>
        </p:nvSpPr>
        <p:spPr>
          <a:xfrm rot="1717947" flipH="1">
            <a:off x="15087552" y="922208"/>
            <a:ext cx="2061147" cy="1772587"/>
          </a:xfrm>
          <a:custGeom>
            <a:avLst/>
            <a:gdLst/>
            <a:ahLst/>
            <a:cxnLst/>
            <a:rect l="l" t="t" r="r" b="b"/>
            <a:pathLst>
              <a:path w="2061147" h="1772587">
                <a:moveTo>
                  <a:pt x="2061147" y="0"/>
                </a:moveTo>
                <a:lnTo>
                  <a:pt x="0" y="0"/>
                </a:lnTo>
                <a:lnTo>
                  <a:pt x="0" y="1772587"/>
                </a:lnTo>
                <a:lnTo>
                  <a:pt x="2061147" y="1772587"/>
                </a:lnTo>
                <a:lnTo>
                  <a:pt x="206114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5" name="Freeform 5"/>
          <p:cNvSpPr/>
          <p:nvPr/>
        </p:nvSpPr>
        <p:spPr>
          <a:xfrm>
            <a:off x="912195" y="1028700"/>
            <a:ext cx="1789768" cy="1789768"/>
          </a:xfrm>
          <a:custGeom>
            <a:avLst/>
            <a:gdLst/>
            <a:ahLst/>
            <a:cxnLst/>
            <a:rect l="l" t="t" r="r" b="b"/>
            <a:pathLst>
              <a:path w="1789768" h="1789768">
                <a:moveTo>
                  <a:pt x="0" y="0"/>
                </a:moveTo>
                <a:lnTo>
                  <a:pt x="1789768" y="0"/>
                </a:lnTo>
                <a:lnTo>
                  <a:pt x="1789768" y="1789768"/>
                </a:lnTo>
                <a:lnTo>
                  <a:pt x="0" y="1789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6" name="Freeform 6"/>
          <p:cNvSpPr/>
          <p:nvPr/>
        </p:nvSpPr>
        <p:spPr>
          <a:xfrm>
            <a:off x="419023" y="6532287"/>
            <a:ext cx="3531762" cy="2472234"/>
          </a:xfrm>
          <a:custGeom>
            <a:avLst/>
            <a:gdLst/>
            <a:ahLst/>
            <a:cxnLst/>
            <a:rect l="l" t="t" r="r" b="b"/>
            <a:pathLst>
              <a:path w="3531762" h="2472234">
                <a:moveTo>
                  <a:pt x="0" y="0"/>
                </a:moveTo>
                <a:lnTo>
                  <a:pt x="3531762" y="0"/>
                </a:lnTo>
                <a:lnTo>
                  <a:pt x="3531762" y="2472234"/>
                </a:lnTo>
                <a:lnTo>
                  <a:pt x="0" y="24722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7" name="Freeform 7"/>
          <p:cNvSpPr/>
          <p:nvPr/>
        </p:nvSpPr>
        <p:spPr>
          <a:xfrm rot="-10321561">
            <a:off x="15046834" y="7674835"/>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8" name="Freeform 8"/>
          <p:cNvSpPr/>
          <p:nvPr/>
        </p:nvSpPr>
        <p:spPr>
          <a:xfrm rot="130833">
            <a:off x="4787793" y="7920736"/>
            <a:ext cx="8037185" cy="1577298"/>
          </a:xfrm>
          <a:custGeom>
            <a:avLst/>
            <a:gdLst/>
            <a:ahLst/>
            <a:cxnLst/>
            <a:rect l="l" t="t" r="r" b="b"/>
            <a:pathLst>
              <a:path w="8037185" h="1577298">
                <a:moveTo>
                  <a:pt x="0" y="0"/>
                </a:moveTo>
                <a:lnTo>
                  <a:pt x="8037185" y="0"/>
                </a:lnTo>
                <a:lnTo>
                  <a:pt x="8037185" y="1577297"/>
                </a:lnTo>
                <a:lnTo>
                  <a:pt x="0" y="15772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dirty="0"/>
          </a:p>
        </p:txBody>
      </p:sp>
      <p:sp>
        <p:nvSpPr>
          <p:cNvPr id="9" name="Freeform 9"/>
          <p:cNvSpPr/>
          <p:nvPr/>
        </p:nvSpPr>
        <p:spPr>
          <a:xfrm>
            <a:off x="14220063" y="6169619"/>
            <a:ext cx="3343468" cy="3197571"/>
          </a:xfrm>
          <a:custGeom>
            <a:avLst/>
            <a:gdLst/>
            <a:ahLst/>
            <a:cxnLst/>
            <a:rect l="l" t="t" r="r" b="b"/>
            <a:pathLst>
              <a:path w="3343468" h="3197571">
                <a:moveTo>
                  <a:pt x="0" y="0"/>
                </a:moveTo>
                <a:lnTo>
                  <a:pt x="3343468" y="0"/>
                </a:lnTo>
                <a:lnTo>
                  <a:pt x="3343468" y="3197571"/>
                </a:lnTo>
                <a:lnTo>
                  <a:pt x="0" y="31975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dirty="0"/>
          </a:p>
        </p:txBody>
      </p:sp>
      <p:sp>
        <p:nvSpPr>
          <p:cNvPr id="10" name="Freeform 10"/>
          <p:cNvSpPr/>
          <p:nvPr/>
        </p:nvSpPr>
        <p:spPr>
          <a:xfrm rot="766849">
            <a:off x="10587492" y="193795"/>
            <a:ext cx="2889352" cy="2889352"/>
          </a:xfrm>
          <a:custGeom>
            <a:avLst/>
            <a:gdLst/>
            <a:ahLst/>
            <a:cxnLst/>
            <a:rect l="l" t="t" r="r" b="b"/>
            <a:pathLst>
              <a:path w="2889352" h="2889352">
                <a:moveTo>
                  <a:pt x="0" y="0"/>
                </a:moveTo>
                <a:lnTo>
                  <a:pt x="2889352" y="0"/>
                </a:lnTo>
                <a:lnTo>
                  <a:pt x="2889352" y="2889352"/>
                </a:lnTo>
                <a:lnTo>
                  <a:pt x="0" y="2889352"/>
                </a:lnTo>
                <a:lnTo>
                  <a:pt x="0" y="0"/>
                </a:lnTo>
                <a:close/>
              </a:path>
            </a:pathLst>
          </a:custGeom>
          <a:blipFill>
            <a:blip r:embed="rId18"/>
            <a:stretch>
              <a:fillRect/>
            </a:stretch>
          </a:blipFill>
        </p:spPr>
        <p:txBody>
          <a:bodyPr/>
          <a:lstStyle/>
          <a:p>
            <a:endParaRPr lang="en-GB" dirty="0"/>
          </a:p>
        </p:txBody>
      </p:sp>
      <p:sp>
        <p:nvSpPr>
          <p:cNvPr id="11" name="TextBox 11"/>
          <p:cNvSpPr txBox="1"/>
          <p:nvPr/>
        </p:nvSpPr>
        <p:spPr>
          <a:xfrm>
            <a:off x="3276297" y="3642405"/>
            <a:ext cx="11735405" cy="3209201"/>
          </a:xfrm>
          <a:prstGeom prst="rect">
            <a:avLst/>
          </a:prstGeom>
        </p:spPr>
        <p:txBody>
          <a:bodyPr lIns="0" tIns="0" rIns="0" bIns="0" rtlCol="0" anchor="t">
            <a:spAutoFit/>
          </a:bodyPr>
          <a:lstStyle/>
          <a:p>
            <a:pPr algn="ctr">
              <a:lnSpc>
                <a:spcPts val="12346"/>
              </a:lnSpc>
            </a:pPr>
            <a:r>
              <a:rPr lang="en-US" sz="12346" dirty="0">
                <a:solidFill>
                  <a:srgbClr val="231F20"/>
                </a:solidFill>
                <a:latin typeface="Sensei"/>
              </a:rPr>
              <a:t>YSGOL GYMRAEG GWENLLIAN</a:t>
            </a:r>
          </a:p>
        </p:txBody>
      </p:sp>
      <p:sp>
        <p:nvSpPr>
          <p:cNvPr id="12" name="Freeform 12"/>
          <p:cNvSpPr/>
          <p:nvPr/>
        </p:nvSpPr>
        <p:spPr>
          <a:xfrm rot="-969567">
            <a:off x="4171242" y="769157"/>
            <a:ext cx="4135992" cy="2171396"/>
          </a:xfrm>
          <a:custGeom>
            <a:avLst/>
            <a:gdLst/>
            <a:ahLst/>
            <a:cxnLst/>
            <a:rect l="l" t="t" r="r" b="b"/>
            <a:pathLst>
              <a:path w="4135992" h="2171396">
                <a:moveTo>
                  <a:pt x="0" y="0"/>
                </a:moveTo>
                <a:lnTo>
                  <a:pt x="4135992" y="0"/>
                </a:lnTo>
                <a:lnTo>
                  <a:pt x="4135992" y="2171396"/>
                </a:lnTo>
                <a:lnTo>
                  <a:pt x="0" y="2171396"/>
                </a:lnTo>
                <a:lnTo>
                  <a:pt x="0" y="0"/>
                </a:lnTo>
                <a:close/>
              </a:path>
            </a:pathLst>
          </a:custGeom>
          <a:blipFill>
            <a:blip r:embed="rId19"/>
            <a:stretch>
              <a:fillRect/>
            </a:stretch>
          </a:blipFill>
        </p:spPr>
        <p:txBody>
          <a:bodyPr/>
          <a:lstStyle/>
          <a:p>
            <a:endParaRPr lang="en-GB" dirty="0"/>
          </a:p>
        </p:txBody>
      </p:sp>
      <p:sp>
        <p:nvSpPr>
          <p:cNvPr id="13" name="TextBox 13"/>
          <p:cNvSpPr txBox="1"/>
          <p:nvPr/>
        </p:nvSpPr>
        <p:spPr>
          <a:xfrm>
            <a:off x="3456096" y="8315652"/>
            <a:ext cx="10700581" cy="688869"/>
          </a:xfrm>
          <a:prstGeom prst="rect">
            <a:avLst/>
          </a:prstGeom>
        </p:spPr>
        <p:txBody>
          <a:bodyPr lIns="0" tIns="0" rIns="0" bIns="0" rtlCol="0" anchor="t">
            <a:spAutoFit/>
          </a:bodyPr>
          <a:lstStyle/>
          <a:p>
            <a:pPr algn="ctr">
              <a:lnSpc>
                <a:spcPts val="5232"/>
              </a:lnSpc>
            </a:pPr>
            <a:r>
              <a:rPr lang="en-US" sz="4630" spc="166" dirty="0">
                <a:solidFill>
                  <a:srgbClr val="231F20"/>
                </a:solidFill>
                <a:latin typeface="KG Primary Penmanship"/>
              </a:rPr>
              <a:t>Presentation by Adam Barnett </a:t>
            </a:r>
          </a:p>
        </p:txBody>
      </p:sp>
      <p:sp>
        <p:nvSpPr>
          <p:cNvPr id="14" name="TextBox 14"/>
          <p:cNvSpPr txBox="1"/>
          <p:nvPr/>
        </p:nvSpPr>
        <p:spPr>
          <a:xfrm>
            <a:off x="4547382" y="7074679"/>
            <a:ext cx="9028375" cy="529061"/>
          </a:xfrm>
          <a:prstGeom prst="rect">
            <a:avLst/>
          </a:prstGeom>
        </p:spPr>
        <p:txBody>
          <a:bodyPr lIns="0" tIns="0" rIns="0" bIns="0" rtlCol="0" anchor="t">
            <a:spAutoFit/>
          </a:bodyPr>
          <a:lstStyle/>
          <a:p>
            <a:pPr algn="ctr">
              <a:lnSpc>
                <a:spcPts val="3954"/>
              </a:lnSpc>
            </a:pPr>
            <a:r>
              <a:rPr lang="en-US" sz="3954" dirty="0">
                <a:solidFill>
                  <a:srgbClr val="231F20"/>
                </a:solidFill>
                <a:latin typeface="Sensei"/>
              </a:rPr>
              <a:t>ESTYN NATIONAL CONFERENCE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50" fill="hold">
                                          <p:stCondLst>
                                            <p:cond delay="0"/>
                                          </p:stCondLst>
                                        </p:cTn>
                                        <p:tgtEl>
                                          <p:spTgt spid="12"/>
                                        </p:tgtEl>
                                        <p:attrNameLst>
                                          <p:attrName>r</p:attrName>
                                        </p:attrNameLst>
                                      </p:cBhvr>
                                    </p:animRot>
                                    <p:animRot by="-240000">
                                      <p:cBhvr>
                                        <p:cTn id="7" dur="500" fill="hold">
                                          <p:stCondLst>
                                            <p:cond delay="500"/>
                                          </p:stCondLst>
                                        </p:cTn>
                                        <p:tgtEl>
                                          <p:spTgt spid="12"/>
                                        </p:tgtEl>
                                        <p:attrNameLst>
                                          <p:attrName>r</p:attrName>
                                        </p:attrNameLst>
                                      </p:cBhvr>
                                    </p:animRot>
                                    <p:animRot by="240000">
                                      <p:cBhvr>
                                        <p:cTn id="8" dur="500" fill="hold">
                                          <p:stCondLst>
                                            <p:cond delay="1000"/>
                                          </p:stCondLst>
                                        </p:cTn>
                                        <p:tgtEl>
                                          <p:spTgt spid="12"/>
                                        </p:tgtEl>
                                        <p:attrNameLst>
                                          <p:attrName>r</p:attrName>
                                        </p:attrNameLst>
                                      </p:cBhvr>
                                    </p:animRot>
                                    <p:animRot by="-240000">
                                      <p:cBhvr>
                                        <p:cTn id="9" dur="500" fill="hold">
                                          <p:stCondLst>
                                            <p:cond delay="1500"/>
                                          </p:stCondLst>
                                        </p:cTn>
                                        <p:tgtEl>
                                          <p:spTgt spid="12"/>
                                        </p:tgtEl>
                                        <p:attrNameLst>
                                          <p:attrName>r</p:attrName>
                                        </p:attrNameLst>
                                      </p:cBhvr>
                                    </p:animRot>
                                    <p:animRot by="120000">
                                      <p:cBhvr>
                                        <p:cTn id="10" dur="500" fill="hold">
                                          <p:stCondLst>
                                            <p:cond delay="2000"/>
                                          </p:stCondLst>
                                        </p:cTn>
                                        <p:tgtEl>
                                          <p:spTgt spid="12"/>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75" fill="hold">
                                          <p:stCondLst>
                                            <p:cond delay="0"/>
                                          </p:stCondLst>
                                        </p:cTn>
                                        <p:tgtEl>
                                          <p:spTgt spid="10"/>
                                        </p:tgtEl>
                                        <p:attrNameLst>
                                          <p:attrName>r</p:attrName>
                                        </p:attrNameLst>
                                      </p:cBhvr>
                                    </p:animRot>
                                    <p:animRot by="-240000">
                                      <p:cBhvr>
                                        <p:cTn id="13" dur="350" fill="hold">
                                          <p:stCondLst>
                                            <p:cond delay="350"/>
                                          </p:stCondLst>
                                        </p:cTn>
                                        <p:tgtEl>
                                          <p:spTgt spid="10"/>
                                        </p:tgtEl>
                                        <p:attrNameLst>
                                          <p:attrName>r</p:attrName>
                                        </p:attrNameLst>
                                      </p:cBhvr>
                                    </p:animRot>
                                    <p:animRot by="240000">
                                      <p:cBhvr>
                                        <p:cTn id="14" dur="350" fill="hold">
                                          <p:stCondLst>
                                            <p:cond delay="700"/>
                                          </p:stCondLst>
                                        </p:cTn>
                                        <p:tgtEl>
                                          <p:spTgt spid="10"/>
                                        </p:tgtEl>
                                        <p:attrNameLst>
                                          <p:attrName>r</p:attrName>
                                        </p:attrNameLst>
                                      </p:cBhvr>
                                    </p:animRot>
                                    <p:animRot by="-240000">
                                      <p:cBhvr>
                                        <p:cTn id="15" dur="350" fill="hold">
                                          <p:stCondLst>
                                            <p:cond delay="1050"/>
                                          </p:stCondLst>
                                        </p:cTn>
                                        <p:tgtEl>
                                          <p:spTgt spid="10"/>
                                        </p:tgtEl>
                                        <p:attrNameLst>
                                          <p:attrName>r</p:attrName>
                                        </p:attrNameLst>
                                      </p:cBhvr>
                                    </p:animRot>
                                    <p:animRot by="120000">
                                      <p:cBhvr>
                                        <p:cTn id="16" dur="350" fill="hold">
                                          <p:stCondLst>
                                            <p:cond delay="1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255966" y="9258300"/>
            <a:ext cx="18417041" cy="3532094"/>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txBody>
            <a:bodyPr/>
            <a:lstStyle/>
            <a:p>
              <a:endParaRPr lang="en-GB" dirty="0"/>
            </a:p>
          </p:txBody>
        </p:sp>
      </p:grpSp>
      <p:sp>
        <p:nvSpPr>
          <p:cNvPr id="4" name="Freeform 4"/>
          <p:cNvSpPr/>
          <p:nvPr/>
        </p:nvSpPr>
        <p:spPr>
          <a:xfrm>
            <a:off x="422661" y="7557138"/>
            <a:ext cx="4258110" cy="617426"/>
          </a:xfrm>
          <a:custGeom>
            <a:avLst/>
            <a:gdLst/>
            <a:ahLst/>
            <a:cxnLst/>
            <a:rect l="l" t="t" r="r" b="b"/>
            <a:pathLst>
              <a:path w="4258110" h="617426">
                <a:moveTo>
                  <a:pt x="0" y="0"/>
                </a:moveTo>
                <a:lnTo>
                  <a:pt x="4258110" y="0"/>
                </a:lnTo>
                <a:lnTo>
                  <a:pt x="4258110" y="617425"/>
                </a:lnTo>
                <a:lnTo>
                  <a:pt x="0" y="6174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Freeform 5"/>
          <p:cNvSpPr/>
          <p:nvPr/>
        </p:nvSpPr>
        <p:spPr>
          <a:xfrm rot="-6640818">
            <a:off x="15602284" y="252889"/>
            <a:ext cx="3771895" cy="2292375"/>
          </a:xfrm>
          <a:custGeom>
            <a:avLst/>
            <a:gdLst/>
            <a:ahLst/>
            <a:cxnLst/>
            <a:rect l="l" t="t" r="r" b="b"/>
            <a:pathLst>
              <a:path w="3771895" h="2292375">
                <a:moveTo>
                  <a:pt x="0" y="0"/>
                </a:moveTo>
                <a:lnTo>
                  <a:pt x="3771895" y="0"/>
                </a:lnTo>
                <a:lnTo>
                  <a:pt x="3771895" y="2292375"/>
                </a:lnTo>
                <a:lnTo>
                  <a:pt x="0" y="2292375"/>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en-GB" dirty="0"/>
          </a:p>
        </p:txBody>
      </p:sp>
      <p:sp>
        <p:nvSpPr>
          <p:cNvPr id="6" name="Freeform 6"/>
          <p:cNvSpPr/>
          <p:nvPr/>
        </p:nvSpPr>
        <p:spPr>
          <a:xfrm rot="-3842122">
            <a:off x="-2147192" y="-1160326"/>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7" name="Freeform 7"/>
          <p:cNvSpPr/>
          <p:nvPr/>
        </p:nvSpPr>
        <p:spPr>
          <a:xfrm rot="4377980">
            <a:off x="632325" y="890700"/>
            <a:ext cx="3676221" cy="4901628"/>
          </a:xfrm>
          <a:custGeom>
            <a:avLst/>
            <a:gdLst/>
            <a:ahLst/>
            <a:cxnLst/>
            <a:rect l="l" t="t" r="r" b="b"/>
            <a:pathLst>
              <a:path w="3676221" h="4901628">
                <a:moveTo>
                  <a:pt x="0" y="0"/>
                </a:moveTo>
                <a:lnTo>
                  <a:pt x="3676221" y="0"/>
                </a:lnTo>
                <a:lnTo>
                  <a:pt x="3676221" y="4901628"/>
                </a:lnTo>
                <a:lnTo>
                  <a:pt x="0" y="4901628"/>
                </a:lnTo>
                <a:lnTo>
                  <a:pt x="0" y="0"/>
                </a:lnTo>
                <a:close/>
              </a:path>
            </a:pathLst>
          </a:custGeom>
          <a:blipFill>
            <a:blip r:embed="rId8"/>
            <a:stretch>
              <a:fillRect/>
            </a:stretch>
          </a:blipFill>
        </p:spPr>
        <p:txBody>
          <a:bodyPr/>
          <a:lstStyle/>
          <a:p>
            <a:endParaRPr lang="en-GB" dirty="0"/>
          </a:p>
        </p:txBody>
      </p:sp>
      <p:sp>
        <p:nvSpPr>
          <p:cNvPr id="8" name="Freeform 8"/>
          <p:cNvSpPr/>
          <p:nvPr/>
        </p:nvSpPr>
        <p:spPr>
          <a:xfrm>
            <a:off x="4435632" y="6903386"/>
            <a:ext cx="4606125" cy="2579430"/>
          </a:xfrm>
          <a:custGeom>
            <a:avLst/>
            <a:gdLst/>
            <a:ahLst/>
            <a:cxnLst/>
            <a:rect l="l" t="t" r="r" b="b"/>
            <a:pathLst>
              <a:path w="4606125" h="2579430">
                <a:moveTo>
                  <a:pt x="0" y="0"/>
                </a:moveTo>
                <a:lnTo>
                  <a:pt x="4606125" y="0"/>
                </a:lnTo>
                <a:lnTo>
                  <a:pt x="4606125" y="2579430"/>
                </a:lnTo>
                <a:lnTo>
                  <a:pt x="0" y="2579430"/>
                </a:lnTo>
                <a:lnTo>
                  <a:pt x="0" y="0"/>
                </a:lnTo>
                <a:close/>
              </a:path>
            </a:pathLst>
          </a:custGeom>
          <a:blipFill>
            <a:blip r:embed="rId9"/>
            <a:stretch>
              <a:fillRect/>
            </a:stretch>
          </a:blipFill>
        </p:spPr>
        <p:txBody>
          <a:bodyPr/>
          <a:lstStyle/>
          <a:p>
            <a:endParaRPr lang="en-GB" dirty="0"/>
          </a:p>
        </p:txBody>
      </p:sp>
      <p:sp>
        <p:nvSpPr>
          <p:cNvPr id="9" name="Freeform 9"/>
          <p:cNvSpPr/>
          <p:nvPr/>
        </p:nvSpPr>
        <p:spPr>
          <a:xfrm>
            <a:off x="4435632" y="1399077"/>
            <a:ext cx="4128232" cy="5504309"/>
          </a:xfrm>
          <a:custGeom>
            <a:avLst/>
            <a:gdLst/>
            <a:ahLst/>
            <a:cxnLst/>
            <a:rect l="l" t="t" r="r" b="b"/>
            <a:pathLst>
              <a:path w="4128232" h="5504309">
                <a:moveTo>
                  <a:pt x="0" y="0"/>
                </a:moveTo>
                <a:lnTo>
                  <a:pt x="4128233" y="0"/>
                </a:lnTo>
                <a:lnTo>
                  <a:pt x="4128233" y="5504309"/>
                </a:lnTo>
                <a:lnTo>
                  <a:pt x="0" y="5504309"/>
                </a:lnTo>
                <a:lnTo>
                  <a:pt x="0" y="0"/>
                </a:lnTo>
                <a:close/>
              </a:path>
            </a:pathLst>
          </a:custGeom>
          <a:blipFill>
            <a:blip r:embed="rId10"/>
            <a:stretch>
              <a:fillRect/>
            </a:stretch>
          </a:blipFill>
        </p:spPr>
        <p:txBody>
          <a:bodyPr/>
          <a:lstStyle/>
          <a:p>
            <a:endParaRPr lang="en-GB" dirty="0"/>
          </a:p>
        </p:txBody>
      </p:sp>
      <p:sp>
        <p:nvSpPr>
          <p:cNvPr id="10" name="Freeform 10"/>
          <p:cNvSpPr/>
          <p:nvPr/>
        </p:nvSpPr>
        <p:spPr>
          <a:xfrm>
            <a:off x="14347086" y="210581"/>
            <a:ext cx="3813989" cy="5085319"/>
          </a:xfrm>
          <a:custGeom>
            <a:avLst/>
            <a:gdLst/>
            <a:ahLst/>
            <a:cxnLst/>
            <a:rect l="l" t="t" r="r" b="b"/>
            <a:pathLst>
              <a:path w="3813989" h="5085319">
                <a:moveTo>
                  <a:pt x="0" y="0"/>
                </a:moveTo>
                <a:lnTo>
                  <a:pt x="3813989" y="0"/>
                </a:lnTo>
                <a:lnTo>
                  <a:pt x="3813989" y="5085319"/>
                </a:lnTo>
                <a:lnTo>
                  <a:pt x="0" y="5085319"/>
                </a:lnTo>
                <a:lnTo>
                  <a:pt x="0" y="0"/>
                </a:lnTo>
                <a:close/>
              </a:path>
            </a:pathLst>
          </a:custGeom>
          <a:blipFill>
            <a:blip r:embed="rId11"/>
            <a:stretch>
              <a:fillRect/>
            </a:stretch>
          </a:blipFill>
        </p:spPr>
        <p:txBody>
          <a:bodyPr/>
          <a:lstStyle/>
          <a:p>
            <a:endParaRPr lang="en-GB" dirty="0"/>
          </a:p>
        </p:txBody>
      </p:sp>
      <p:sp>
        <p:nvSpPr>
          <p:cNvPr id="11" name="TextBox 11"/>
          <p:cNvSpPr txBox="1"/>
          <p:nvPr/>
        </p:nvSpPr>
        <p:spPr>
          <a:xfrm>
            <a:off x="1600200" y="-19050"/>
            <a:ext cx="12746886" cy="1115434"/>
          </a:xfrm>
          <a:prstGeom prst="rect">
            <a:avLst/>
          </a:prstGeom>
        </p:spPr>
        <p:txBody>
          <a:bodyPr wrap="square" lIns="0" tIns="0" rIns="0" bIns="0" rtlCol="0" anchor="t">
            <a:spAutoFit/>
          </a:bodyPr>
          <a:lstStyle/>
          <a:p>
            <a:pPr algn="ctr">
              <a:lnSpc>
                <a:spcPts val="9140"/>
              </a:lnSpc>
            </a:pPr>
            <a:r>
              <a:rPr lang="en-US" sz="7492" dirty="0">
                <a:solidFill>
                  <a:srgbClr val="000000"/>
                </a:solidFill>
                <a:latin typeface="Sensei"/>
              </a:rPr>
              <a:t>THE SCHOOL IN THE COMMUNITY</a:t>
            </a:r>
          </a:p>
        </p:txBody>
      </p:sp>
      <p:sp>
        <p:nvSpPr>
          <p:cNvPr id="12" name="TextBox 12"/>
          <p:cNvSpPr txBox="1"/>
          <p:nvPr/>
        </p:nvSpPr>
        <p:spPr>
          <a:xfrm>
            <a:off x="1256298" y="7376124"/>
            <a:ext cx="2838805" cy="798439"/>
          </a:xfrm>
          <a:prstGeom prst="rect">
            <a:avLst/>
          </a:prstGeom>
        </p:spPr>
        <p:txBody>
          <a:bodyPr lIns="0" tIns="0" rIns="0" bIns="0" rtlCol="0" anchor="t">
            <a:spAutoFit/>
          </a:bodyPr>
          <a:lstStyle/>
          <a:p>
            <a:pPr algn="ctr">
              <a:lnSpc>
                <a:spcPts val="6603"/>
              </a:lnSpc>
            </a:pPr>
            <a:r>
              <a:rPr lang="en-US" sz="4179" dirty="0">
                <a:solidFill>
                  <a:srgbClr val="000000"/>
                </a:solidFill>
                <a:latin typeface="KG Primary Penmanship"/>
              </a:rPr>
              <a:t>Map of Kidwelly</a:t>
            </a:r>
          </a:p>
        </p:txBody>
      </p:sp>
      <p:sp>
        <p:nvSpPr>
          <p:cNvPr id="13" name="Freeform 13"/>
          <p:cNvSpPr/>
          <p:nvPr/>
        </p:nvSpPr>
        <p:spPr>
          <a:xfrm>
            <a:off x="8906765" y="1341099"/>
            <a:ext cx="5937901" cy="7917201"/>
          </a:xfrm>
          <a:custGeom>
            <a:avLst/>
            <a:gdLst/>
            <a:ahLst/>
            <a:cxnLst/>
            <a:rect l="l" t="t" r="r" b="b"/>
            <a:pathLst>
              <a:path w="5937901" h="7917201">
                <a:moveTo>
                  <a:pt x="0" y="0"/>
                </a:moveTo>
                <a:lnTo>
                  <a:pt x="5937900" y="0"/>
                </a:lnTo>
                <a:lnTo>
                  <a:pt x="5937900" y="7917201"/>
                </a:lnTo>
                <a:lnTo>
                  <a:pt x="0" y="7917201"/>
                </a:lnTo>
                <a:lnTo>
                  <a:pt x="0" y="0"/>
                </a:lnTo>
                <a:close/>
              </a:path>
            </a:pathLst>
          </a:custGeom>
          <a:blipFill>
            <a:blip r:embed="rId12"/>
            <a:stretch>
              <a:fillRect/>
            </a:stretch>
          </a:blipFill>
        </p:spPr>
        <p:txBody>
          <a:bodyPr/>
          <a:lstStyle/>
          <a:p>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7" name="Freeform 7"/>
          <p:cNvSpPr/>
          <p:nvPr/>
        </p:nvSpPr>
        <p:spPr>
          <a:xfrm rot="-3491045">
            <a:off x="-1440277" y="-1039874"/>
            <a:ext cx="3764424" cy="3607003"/>
          </a:xfrm>
          <a:custGeom>
            <a:avLst/>
            <a:gdLst/>
            <a:ahLst/>
            <a:cxnLst/>
            <a:rect l="l" t="t" r="r" b="b"/>
            <a:pathLst>
              <a:path w="3764424" h="3607003">
                <a:moveTo>
                  <a:pt x="0" y="0"/>
                </a:moveTo>
                <a:lnTo>
                  <a:pt x="3764424" y="0"/>
                </a:lnTo>
                <a:lnTo>
                  <a:pt x="3764424" y="3607003"/>
                </a:lnTo>
                <a:lnTo>
                  <a:pt x="0" y="3607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grpSp>
        <p:nvGrpSpPr>
          <p:cNvPr id="2" name="Group 2"/>
          <p:cNvGrpSpPr/>
          <p:nvPr/>
        </p:nvGrpSpPr>
        <p:grpSpPr>
          <a:xfrm>
            <a:off x="-888524" y="8479341"/>
            <a:ext cx="21930915" cy="4207919"/>
            <a:chOff x="0" y="0"/>
            <a:chExt cx="6350000" cy="1218384"/>
          </a:xfrm>
        </p:grpSpPr>
        <p:sp>
          <p:nvSpPr>
            <p:cNvPr id="3" name="Freeform 3"/>
            <p:cNvSpPr/>
            <p:nvPr/>
          </p:nvSpPr>
          <p:spPr>
            <a:xfrm>
              <a:off x="0" y="82550"/>
              <a:ext cx="6350000" cy="1134564"/>
            </a:xfrm>
            <a:custGeom>
              <a:avLst/>
              <a:gdLst/>
              <a:ahLst/>
              <a:cxnLst/>
              <a:rect l="l" t="t" r="r" b="b"/>
              <a:pathLst>
                <a:path w="6350000" h="1134564">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564"/>
                  </a:lnTo>
                  <a:lnTo>
                    <a:pt x="6350000" y="1134564"/>
                  </a:lnTo>
                  <a:lnTo>
                    <a:pt x="6350000" y="0"/>
                  </a:lnTo>
                  <a:cubicBezTo>
                    <a:pt x="6111240" y="0"/>
                    <a:pt x="5981700" y="82550"/>
                    <a:pt x="5877560" y="149860"/>
                  </a:cubicBezTo>
                  <a:close/>
                </a:path>
              </a:pathLst>
            </a:custGeom>
            <a:solidFill>
              <a:srgbClr val="ADDFB8">
                <a:alpha val="80000"/>
              </a:srgbClr>
            </a:solidFill>
          </p:spPr>
          <p:txBody>
            <a:bodyPr/>
            <a:lstStyle/>
            <a:p>
              <a:endParaRPr lang="en-GB" dirty="0"/>
            </a:p>
          </p:txBody>
        </p:sp>
      </p:grpSp>
      <p:sp>
        <p:nvSpPr>
          <p:cNvPr id="4" name="Freeform 4"/>
          <p:cNvSpPr/>
          <p:nvPr/>
        </p:nvSpPr>
        <p:spPr>
          <a:xfrm rot="130833">
            <a:off x="2526400" y="-37897"/>
            <a:ext cx="11595343" cy="2275586"/>
          </a:xfrm>
          <a:custGeom>
            <a:avLst/>
            <a:gdLst/>
            <a:ahLst/>
            <a:cxnLst/>
            <a:rect l="l" t="t" r="r" b="b"/>
            <a:pathLst>
              <a:path w="11595343" h="2275586">
                <a:moveTo>
                  <a:pt x="0" y="0"/>
                </a:moveTo>
                <a:lnTo>
                  <a:pt x="11595344" y="0"/>
                </a:lnTo>
                <a:lnTo>
                  <a:pt x="11595344" y="2275586"/>
                </a:lnTo>
                <a:lnTo>
                  <a:pt x="0" y="2275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5" name="TextBox 5"/>
          <p:cNvSpPr txBox="1"/>
          <p:nvPr/>
        </p:nvSpPr>
        <p:spPr>
          <a:xfrm>
            <a:off x="906977" y="643943"/>
            <a:ext cx="14834190" cy="1116203"/>
          </a:xfrm>
          <a:prstGeom prst="rect">
            <a:avLst/>
          </a:prstGeom>
        </p:spPr>
        <p:txBody>
          <a:bodyPr lIns="0" tIns="0" rIns="0" bIns="0" rtlCol="0" anchor="t">
            <a:spAutoFit/>
          </a:bodyPr>
          <a:lstStyle/>
          <a:p>
            <a:pPr algn="ctr">
              <a:lnSpc>
                <a:spcPts val="8715"/>
              </a:lnSpc>
            </a:pPr>
            <a:r>
              <a:rPr lang="en-US" sz="8715" dirty="0">
                <a:solidFill>
                  <a:srgbClr val="231F20"/>
                </a:solidFill>
                <a:latin typeface="Sensei"/>
              </a:rPr>
              <a:t>PRINCIPLES OF PROGRESSION</a:t>
            </a:r>
          </a:p>
        </p:txBody>
      </p:sp>
      <p:sp>
        <p:nvSpPr>
          <p:cNvPr id="6" name="Freeform 6"/>
          <p:cNvSpPr/>
          <p:nvPr/>
        </p:nvSpPr>
        <p:spPr>
          <a:xfrm rot="-7383210">
            <a:off x="15931041" y="30135"/>
            <a:ext cx="3446899" cy="2094858"/>
          </a:xfrm>
          <a:custGeom>
            <a:avLst/>
            <a:gdLst/>
            <a:ahLst/>
            <a:cxnLst/>
            <a:rect l="l" t="t" r="r" b="b"/>
            <a:pathLst>
              <a:path w="3446899" h="2094858">
                <a:moveTo>
                  <a:pt x="0" y="0"/>
                </a:moveTo>
                <a:lnTo>
                  <a:pt x="3446899" y="0"/>
                </a:lnTo>
                <a:lnTo>
                  <a:pt x="3446899" y="2094858"/>
                </a:lnTo>
                <a:lnTo>
                  <a:pt x="0" y="2094858"/>
                </a:lnTo>
                <a:lnTo>
                  <a:pt x="0" y="0"/>
                </a:lnTo>
                <a:close/>
              </a:path>
            </a:pathLst>
          </a:custGeom>
          <a:blipFill>
            <a:blip r:embed="rId6">
              <a:extLst>
                <a:ext uri="{96DAC541-7B7A-43D3-8B79-37D633B846F1}">
                  <asvg:svgBlip xmlns:asvg="http://schemas.microsoft.com/office/drawing/2016/SVG/main" r:embed="rId7"/>
                </a:ext>
              </a:extLst>
            </a:blip>
            <a:stretch>
              <a:fillRect b="-45394"/>
            </a:stretch>
          </a:blipFill>
        </p:spPr>
        <p:txBody>
          <a:bodyPr/>
          <a:lstStyle/>
          <a:p>
            <a:endParaRPr lang="en-GB" dirty="0"/>
          </a:p>
        </p:txBody>
      </p:sp>
      <p:sp>
        <p:nvSpPr>
          <p:cNvPr id="8" name="AutoShape 8"/>
          <p:cNvSpPr/>
          <p:nvPr/>
        </p:nvSpPr>
        <p:spPr>
          <a:xfrm>
            <a:off x="13384591" y="4440978"/>
            <a:ext cx="3667931" cy="0"/>
          </a:xfrm>
          <a:prstGeom prst="line">
            <a:avLst/>
          </a:prstGeom>
          <a:ln w="19050" cap="rnd">
            <a:solidFill>
              <a:srgbClr val="F8F5F1"/>
            </a:solidFill>
            <a:prstDash val="solid"/>
            <a:headEnd type="none" w="sm" len="sm"/>
            <a:tailEnd type="none" w="sm" len="sm"/>
          </a:ln>
        </p:spPr>
        <p:txBody>
          <a:bodyPr/>
          <a:lstStyle/>
          <a:p>
            <a:endParaRPr lang="en-GB" dirty="0"/>
          </a:p>
        </p:txBody>
      </p:sp>
      <p:sp>
        <p:nvSpPr>
          <p:cNvPr id="9" name="Freeform 9"/>
          <p:cNvSpPr/>
          <p:nvPr/>
        </p:nvSpPr>
        <p:spPr>
          <a:xfrm rot="607524">
            <a:off x="16370087" y="2503164"/>
            <a:ext cx="1778425" cy="1244898"/>
          </a:xfrm>
          <a:custGeom>
            <a:avLst/>
            <a:gdLst/>
            <a:ahLst/>
            <a:cxnLst/>
            <a:rect l="l" t="t" r="r" b="b"/>
            <a:pathLst>
              <a:path w="1778425" h="1244898">
                <a:moveTo>
                  <a:pt x="0" y="0"/>
                </a:moveTo>
                <a:lnTo>
                  <a:pt x="1778426" y="0"/>
                </a:lnTo>
                <a:lnTo>
                  <a:pt x="1778426" y="1244897"/>
                </a:lnTo>
                <a:lnTo>
                  <a:pt x="0" y="12448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Freeform 10"/>
          <p:cNvSpPr/>
          <p:nvPr/>
        </p:nvSpPr>
        <p:spPr>
          <a:xfrm>
            <a:off x="-1011074" y="2980704"/>
            <a:ext cx="9060992" cy="6795744"/>
          </a:xfrm>
          <a:custGeom>
            <a:avLst/>
            <a:gdLst/>
            <a:ahLst/>
            <a:cxnLst/>
            <a:rect l="l" t="t" r="r" b="b"/>
            <a:pathLst>
              <a:path w="9060992" h="6795744">
                <a:moveTo>
                  <a:pt x="0" y="0"/>
                </a:moveTo>
                <a:lnTo>
                  <a:pt x="9060992" y="0"/>
                </a:lnTo>
                <a:lnTo>
                  <a:pt x="9060992" y="6795744"/>
                </a:lnTo>
                <a:lnTo>
                  <a:pt x="0" y="6795744"/>
                </a:lnTo>
                <a:lnTo>
                  <a:pt x="0" y="0"/>
                </a:lnTo>
                <a:close/>
              </a:path>
            </a:pathLst>
          </a:custGeom>
          <a:blipFill>
            <a:blip r:embed="rId10"/>
            <a:stretch>
              <a:fillRect/>
            </a:stretch>
          </a:blipFill>
        </p:spPr>
        <p:txBody>
          <a:bodyPr/>
          <a:lstStyle/>
          <a:p>
            <a:endParaRPr lang="en-GB" dirty="0"/>
          </a:p>
        </p:txBody>
      </p:sp>
      <p:sp>
        <p:nvSpPr>
          <p:cNvPr id="11" name="Freeform 11"/>
          <p:cNvSpPr/>
          <p:nvPr/>
        </p:nvSpPr>
        <p:spPr>
          <a:xfrm rot="2931800" flipH="1">
            <a:off x="197928" y="8056802"/>
            <a:ext cx="2183352" cy="1877683"/>
          </a:xfrm>
          <a:custGeom>
            <a:avLst/>
            <a:gdLst/>
            <a:ahLst/>
            <a:cxnLst/>
            <a:rect l="l" t="t" r="r" b="b"/>
            <a:pathLst>
              <a:path w="2183352" h="1877683">
                <a:moveTo>
                  <a:pt x="2183352" y="0"/>
                </a:moveTo>
                <a:lnTo>
                  <a:pt x="0" y="0"/>
                </a:lnTo>
                <a:lnTo>
                  <a:pt x="0" y="1877683"/>
                </a:lnTo>
                <a:lnTo>
                  <a:pt x="2183352" y="1877683"/>
                </a:lnTo>
                <a:lnTo>
                  <a:pt x="218335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dirty="0"/>
          </a:p>
        </p:txBody>
      </p:sp>
      <p:sp>
        <p:nvSpPr>
          <p:cNvPr id="12" name="TextBox 12"/>
          <p:cNvSpPr txBox="1"/>
          <p:nvPr/>
        </p:nvSpPr>
        <p:spPr>
          <a:xfrm>
            <a:off x="4213746" y="2303579"/>
            <a:ext cx="9860507" cy="892167"/>
          </a:xfrm>
          <a:prstGeom prst="rect">
            <a:avLst/>
          </a:prstGeom>
        </p:spPr>
        <p:txBody>
          <a:bodyPr lIns="0" tIns="0" rIns="0" bIns="0" rtlCol="0" anchor="t">
            <a:spAutoFit/>
          </a:bodyPr>
          <a:lstStyle/>
          <a:p>
            <a:pPr algn="ctr">
              <a:lnSpc>
                <a:spcPts val="3358"/>
              </a:lnSpc>
              <a:spcBef>
                <a:spcPct val="0"/>
              </a:spcBef>
            </a:pPr>
            <a:r>
              <a:rPr lang="en-US" sz="3358" dirty="0">
                <a:solidFill>
                  <a:srgbClr val="231F20"/>
                </a:solidFill>
                <a:latin typeface="KG Primary Penmanship"/>
              </a:rPr>
              <a:t>As learners make progress, they become increasingly effective at learning in a social and work-related context.</a:t>
            </a:r>
          </a:p>
        </p:txBody>
      </p:sp>
      <p:sp>
        <p:nvSpPr>
          <p:cNvPr id="13" name="Freeform 13"/>
          <p:cNvSpPr/>
          <p:nvPr/>
        </p:nvSpPr>
        <p:spPr>
          <a:xfrm rot="2528259">
            <a:off x="5386488" y="3169197"/>
            <a:ext cx="1179905" cy="1222123"/>
          </a:xfrm>
          <a:custGeom>
            <a:avLst/>
            <a:gdLst/>
            <a:ahLst/>
            <a:cxnLst/>
            <a:rect l="l" t="t" r="r" b="b"/>
            <a:pathLst>
              <a:path w="1179905" h="1222123">
                <a:moveTo>
                  <a:pt x="0" y="0"/>
                </a:moveTo>
                <a:lnTo>
                  <a:pt x="1179905" y="0"/>
                </a:lnTo>
                <a:lnTo>
                  <a:pt x="1179905" y="1222124"/>
                </a:lnTo>
                <a:lnTo>
                  <a:pt x="0" y="12221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dirty="0"/>
          </a:p>
        </p:txBody>
      </p:sp>
      <p:sp>
        <p:nvSpPr>
          <p:cNvPr id="14" name="Freeform 14"/>
          <p:cNvSpPr/>
          <p:nvPr/>
        </p:nvSpPr>
        <p:spPr>
          <a:xfrm rot="-9210511">
            <a:off x="6479150" y="4564887"/>
            <a:ext cx="2077805" cy="2144831"/>
          </a:xfrm>
          <a:custGeom>
            <a:avLst/>
            <a:gdLst/>
            <a:ahLst/>
            <a:cxnLst/>
            <a:rect l="l" t="t" r="r" b="b"/>
            <a:pathLst>
              <a:path w="2077805" h="2144831">
                <a:moveTo>
                  <a:pt x="0" y="0"/>
                </a:moveTo>
                <a:lnTo>
                  <a:pt x="2077805" y="0"/>
                </a:lnTo>
                <a:lnTo>
                  <a:pt x="2077805" y="2144830"/>
                </a:lnTo>
                <a:lnTo>
                  <a:pt x="0" y="21448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dirty="0"/>
          </a:p>
        </p:txBody>
      </p:sp>
      <p:sp>
        <p:nvSpPr>
          <p:cNvPr id="15" name="Freeform 15"/>
          <p:cNvSpPr/>
          <p:nvPr/>
        </p:nvSpPr>
        <p:spPr>
          <a:xfrm rot="-9261015">
            <a:off x="2925435" y="3273422"/>
            <a:ext cx="3961834" cy="4089636"/>
          </a:xfrm>
          <a:custGeom>
            <a:avLst/>
            <a:gdLst/>
            <a:ahLst/>
            <a:cxnLst/>
            <a:rect l="l" t="t" r="r" b="b"/>
            <a:pathLst>
              <a:path w="3961834" h="4089636">
                <a:moveTo>
                  <a:pt x="0" y="0"/>
                </a:moveTo>
                <a:lnTo>
                  <a:pt x="3961834" y="0"/>
                </a:lnTo>
                <a:lnTo>
                  <a:pt x="3961834" y="4089636"/>
                </a:lnTo>
                <a:lnTo>
                  <a:pt x="0" y="40896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dirty="0"/>
          </a:p>
        </p:txBody>
      </p:sp>
      <p:sp>
        <p:nvSpPr>
          <p:cNvPr id="16" name="TextBox 16"/>
          <p:cNvSpPr txBox="1"/>
          <p:nvPr/>
        </p:nvSpPr>
        <p:spPr>
          <a:xfrm>
            <a:off x="6967890" y="3815661"/>
            <a:ext cx="7967309" cy="456215"/>
          </a:xfrm>
          <a:prstGeom prst="rect">
            <a:avLst/>
          </a:prstGeom>
        </p:spPr>
        <p:txBody>
          <a:bodyPr wrap="square" lIns="0" tIns="0" rIns="0" bIns="0" rtlCol="0" anchor="t">
            <a:spAutoFit/>
          </a:bodyPr>
          <a:lstStyle/>
          <a:p>
            <a:pPr algn="ctr">
              <a:lnSpc>
                <a:spcPts val="3359"/>
              </a:lnSpc>
              <a:spcBef>
                <a:spcPct val="0"/>
              </a:spcBef>
            </a:pPr>
            <a:r>
              <a:rPr lang="en-US" sz="3359" dirty="0">
                <a:solidFill>
                  <a:srgbClr val="231F20"/>
                </a:solidFill>
                <a:latin typeface="KG Primary Penmanship"/>
              </a:rPr>
              <a:t> There is a need to foster wider and deeper knowledge.</a:t>
            </a:r>
          </a:p>
        </p:txBody>
      </p:sp>
      <p:sp>
        <p:nvSpPr>
          <p:cNvPr id="17" name="TextBox 17"/>
          <p:cNvSpPr txBox="1"/>
          <p:nvPr/>
        </p:nvSpPr>
        <p:spPr>
          <a:xfrm>
            <a:off x="8547617" y="4680078"/>
            <a:ext cx="8999637" cy="892232"/>
          </a:xfrm>
          <a:prstGeom prst="rect">
            <a:avLst/>
          </a:prstGeom>
        </p:spPr>
        <p:txBody>
          <a:bodyPr lIns="0" tIns="0" rIns="0" bIns="0" rtlCol="0" anchor="t">
            <a:spAutoFit/>
          </a:bodyPr>
          <a:lstStyle/>
          <a:p>
            <a:pPr algn="ctr">
              <a:lnSpc>
                <a:spcPts val="3359"/>
              </a:lnSpc>
              <a:spcBef>
                <a:spcPct val="0"/>
              </a:spcBef>
            </a:pPr>
            <a:r>
              <a:rPr lang="en-US" sz="3359" dirty="0">
                <a:solidFill>
                  <a:srgbClr val="231F20"/>
                </a:solidFill>
                <a:latin typeface="KG Primary Penmanship"/>
              </a:rPr>
              <a:t>Holistic approaches are particularly important in terms of early learning as learners engage with the world around them.</a:t>
            </a:r>
          </a:p>
        </p:txBody>
      </p:sp>
      <p:sp>
        <p:nvSpPr>
          <p:cNvPr id="18" name="TextBox 18"/>
          <p:cNvSpPr txBox="1"/>
          <p:nvPr/>
        </p:nvSpPr>
        <p:spPr>
          <a:xfrm>
            <a:off x="5899692" y="7727282"/>
            <a:ext cx="12344400" cy="892232"/>
          </a:xfrm>
          <a:prstGeom prst="rect">
            <a:avLst/>
          </a:prstGeom>
        </p:spPr>
        <p:txBody>
          <a:bodyPr lIns="0" tIns="0" rIns="0" bIns="0" rtlCol="0" anchor="t">
            <a:spAutoFit/>
          </a:bodyPr>
          <a:lstStyle/>
          <a:p>
            <a:pPr algn="ctr">
              <a:lnSpc>
                <a:spcPts val="3359"/>
              </a:lnSpc>
              <a:spcBef>
                <a:spcPct val="0"/>
              </a:spcBef>
            </a:pPr>
            <a:r>
              <a:rPr lang="en-US" sz="3359" dirty="0">
                <a:solidFill>
                  <a:srgbClr val="231F20"/>
                </a:solidFill>
                <a:latin typeface="KG Primary Penmanship"/>
              </a:rPr>
              <a:t>During the early stages, this range of skills includes a focus on developing gross and fine motor skills, in addition to social and communication skills.</a:t>
            </a:r>
          </a:p>
        </p:txBody>
      </p:sp>
      <p:sp>
        <p:nvSpPr>
          <p:cNvPr id="19" name="TextBox 19"/>
          <p:cNvSpPr txBox="1"/>
          <p:nvPr/>
        </p:nvSpPr>
        <p:spPr>
          <a:xfrm>
            <a:off x="7659806" y="6146547"/>
            <a:ext cx="9144000" cy="1328249"/>
          </a:xfrm>
          <a:prstGeom prst="rect">
            <a:avLst/>
          </a:prstGeom>
        </p:spPr>
        <p:txBody>
          <a:bodyPr lIns="0" tIns="0" rIns="0" bIns="0" rtlCol="0" anchor="t">
            <a:spAutoFit/>
          </a:bodyPr>
          <a:lstStyle/>
          <a:p>
            <a:pPr algn="ctr">
              <a:lnSpc>
                <a:spcPts val="3359"/>
              </a:lnSpc>
              <a:spcBef>
                <a:spcPct val="0"/>
              </a:spcBef>
            </a:pPr>
            <a:r>
              <a:rPr lang="en-US" sz="3359" dirty="0">
                <a:solidFill>
                  <a:srgbClr val="231F20"/>
                </a:solidFill>
                <a:latin typeface="KG Primary Penmanship"/>
              </a:rPr>
              <a:t>Learners should make connections with increasing independence; across learning within an area, between areas and with their experiences outside the school.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TextBox 2"/>
          <p:cNvSpPr txBox="1"/>
          <p:nvPr/>
        </p:nvSpPr>
        <p:spPr>
          <a:xfrm>
            <a:off x="2373871" y="-70303"/>
            <a:ext cx="13791938" cy="2186496"/>
          </a:xfrm>
          <a:prstGeom prst="rect">
            <a:avLst/>
          </a:prstGeom>
        </p:spPr>
        <p:txBody>
          <a:bodyPr lIns="0" tIns="0" rIns="0" bIns="0" rtlCol="0" anchor="t">
            <a:spAutoFit/>
          </a:bodyPr>
          <a:lstStyle/>
          <a:p>
            <a:pPr algn="ctr">
              <a:lnSpc>
                <a:spcPts val="8774"/>
              </a:lnSpc>
            </a:pPr>
            <a:r>
              <a:rPr lang="en-US" sz="6000" dirty="0">
                <a:solidFill>
                  <a:srgbClr val="000000"/>
                </a:solidFill>
                <a:latin typeface="Sensei"/>
              </a:rPr>
              <a:t>DIGITAL EXPERIENCES ABOUT THE HISTORY OF THE AREA AND THE SCHOOL</a:t>
            </a:r>
          </a:p>
        </p:txBody>
      </p:sp>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txBody>
            <a:bodyPr/>
            <a:lstStyle/>
            <a:p>
              <a:endParaRPr lang="en-GB" dirty="0"/>
            </a:p>
          </p:txBody>
        </p:sp>
      </p:grpSp>
      <p:sp>
        <p:nvSpPr>
          <p:cNvPr id="5" name="Freeform 5"/>
          <p:cNvSpPr/>
          <p:nvPr/>
        </p:nvSpPr>
        <p:spPr>
          <a:xfrm>
            <a:off x="370642" y="8440507"/>
            <a:ext cx="4258110" cy="617426"/>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6" name="Freeform 6"/>
          <p:cNvSpPr/>
          <p:nvPr/>
        </p:nvSpPr>
        <p:spPr>
          <a:xfrm rot="-6640818">
            <a:off x="15602284" y="252889"/>
            <a:ext cx="3771895" cy="2292375"/>
          </a:xfrm>
          <a:custGeom>
            <a:avLst/>
            <a:gdLst/>
            <a:ahLst/>
            <a:cxnLst/>
            <a:rect l="l" t="t" r="r" b="b"/>
            <a:pathLst>
              <a:path w="3771895" h="2292375">
                <a:moveTo>
                  <a:pt x="0" y="0"/>
                </a:moveTo>
                <a:lnTo>
                  <a:pt x="3771895" y="0"/>
                </a:lnTo>
                <a:lnTo>
                  <a:pt x="3771895" y="2292375"/>
                </a:lnTo>
                <a:lnTo>
                  <a:pt x="0" y="2292375"/>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en-GB" dirty="0"/>
          </a:p>
        </p:txBody>
      </p:sp>
      <p:sp>
        <p:nvSpPr>
          <p:cNvPr id="7" name="Freeform 7"/>
          <p:cNvSpPr/>
          <p:nvPr/>
        </p:nvSpPr>
        <p:spPr>
          <a:xfrm rot="-3842122">
            <a:off x="-2147192" y="-1160326"/>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8" name="Freeform 8"/>
          <p:cNvSpPr/>
          <p:nvPr/>
        </p:nvSpPr>
        <p:spPr>
          <a:xfrm>
            <a:off x="370643" y="1714500"/>
            <a:ext cx="4258109" cy="3203725"/>
          </a:xfrm>
          <a:custGeom>
            <a:avLst/>
            <a:gdLst/>
            <a:ahLst/>
            <a:cxnLst/>
            <a:rect l="l" t="t" r="r" b="b"/>
            <a:pathLst>
              <a:path w="5193797" h="3889525">
                <a:moveTo>
                  <a:pt x="0" y="0"/>
                </a:moveTo>
                <a:lnTo>
                  <a:pt x="5193797" y="0"/>
                </a:lnTo>
                <a:lnTo>
                  <a:pt x="5193797" y="3889525"/>
                </a:lnTo>
                <a:lnTo>
                  <a:pt x="0" y="3889525"/>
                </a:lnTo>
                <a:lnTo>
                  <a:pt x="0" y="0"/>
                </a:lnTo>
                <a:close/>
              </a:path>
            </a:pathLst>
          </a:custGeom>
          <a:blipFill>
            <a:blip r:embed="rId8"/>
            <a:stretch>
              <a:fillRect/>
            </a:stretch>
          </a:blipFill>
        </p:spPr>
        <p:txBody>
          <a:bodyPr/>
          <a:lstStyle/>
          <a:p>
            <a:endParaRPr lang="en-GB" dirty="0"/>
          </a:p>
        </p:txBody>
      </p:sp>
      <p:sp>
        <p:nvSpPr>
          <p:cNvPr id="9" name="Freeform 9"/>
          <p:cNvSpPr/>
          <p:nvPr/>
        </p:nvSpPr>
        <p:spPr>
          <a:xfrm>
            <a:off x="1596765" y="4499203"/>
            <a:ext cx="3584836" cy="3569038"/>
          </a:xfrm>
          <a:custGeom>
            <a:avLst/>
            <a:gdLst/>
            <a:ahLst/>
            <a:cxnLst/>
            <a:rect l="l" t="t" r="r" b="b"/>
            <a:pathLst>
              <a:path w="3967675" h="3967675">
                <a:moveTo>
                  <a:pt x="0" y="0"/>
                </a:moveTo>
                <a:lnTo>
                  <a:pt x="3967675" y="0"/>
                </a:lnTo>
                <a:lnTo>
                  <a:pt x="3967675" y="3967675"/>
                </a:lnTo>
                <a:lnTo>
                  <a:pt x="0" y="3967675"/>
                </a:lnTo>
                <a:lnTo>
                  <a:pt x="0" y="0"/>
                </a:lnTo>
                <a:close/>
              </a:path>
            </a:pathLst>
          </a:custGeom>
          <a:blipFill>
            <a:blip r:embed="rId9"/>
            <a:stretch>
              <a:fillRect/>
            </a:stretch>
          </a:blipFill>
        </p:spPr>
        <p:txBody>
          <a:bodyPr/>
          <a:lstStyle/>
          <a:p>
            <a:endParaRPr lang="en-GB" dirty="0"/>
          </a:p>
        </p:txBody>
      </p:sp>
      <p:sp>
        <p:nvSpPr>
          <p:cNvPr id="10" name="Freeform 10"/>
          <p:cNvSpPr/>
          <p:nvPr/>
        </p:nvSpPr>
        <p:spPr>
          <a:xfrm>
            <a:off x="6191365" y="2480045"/>
            <a:ext cx="6758042" cy="5695226"/>
          </a:xfrm>
          <a:custGeom>
            <a:avLst/>
            <a:gdLst/>
            <a:ahLst/>
            <a:cxnLst/>
            <a:rect l="l" t="t" r="r" b="b"/>
            <a:pathLst>
              <a:path w="6758042" h="5695226">
                <a:moveTo>
                  <a:pt x="0" y="0"/>
                </a:moveTo>
                <a:lnTo>
                  <a:pt x="6758041" y="0"/>
                </a:lnTo>
                <a:lnTo>
                  <a:pt x="6758041" y="5695226"/>
                </a:lnTo>
                <a:lnTo>
                  <a:pt x="0" y="5695226"/>
                </a:lnTo>
                <a:lnTo>
                  <a:pt x="0" y="0"/>
                </a:lnTo>
                <a:close/>
              </a:path>
            </a:pathLst>
          </a:custGeom>
          <a:blipFill>
            <a:blip r:embed="rId10"/>
            <a:stretch>
              <a:fillRect/>
            </a:stretch>
          </a:blipFill>
        </p:spPr>
        <p:txBody>
          <a:bodyPr/>
          <a:lstStyle/>
          <a:p>
            <a:endParaRPr lang="en-GB" dirty="0"/>
          </a:p>
        </p:txBody>
      </p:sp>
      <p:sp>
        <p:nvSpPr>
          <p:cNvPr id="11" name="Freeform 11"/>
          <p:cNvSpPr/>
          <p:nvPr/>
        </p:nvSpPr>
        <p:spPr>
          <a:xfrm>
            <a:off x="6081353" y="8175271"/>
            <a:ext cx="2871202" cy="1615051"/>
          </a:xfrm>
          <a:custGeom>
            <a:avLst/>
            <a:gdLst/>
            <a:ahLst/>
            <a:cxnLst/>
            <a:rect l="l" t="t" r="r" b="b"/>
            <a:pathLst>
              <a:path w="2871202" h="1615051">
                <a:moveTo>
                  <a:pt x="0" y="0"/>
                </a:moveTo>
                <a:lnTo>
                  <a:pt x="2871202" y="0"/>
                </a:lnTo>
                <a:lnTo>
                  <a:pt x="2871202" y="1615051"/>
                </a:lnTo>
                <a:lnTo>
                  <a:pt x="0" y="1615051"/>
                </a:lnTo>
                <a:lnTo>
                  <a:pt x="0" y="0"/>
                </a:lnTo>
                <a:close/>
              </a:path>
            </a:pathLst>
          </a:custGeom>
          <a:blipFill>
            <a:blip r:embed="rId11"/>
            <a:stretch>
              <a:fillRect/>
            </a:stretch>
          </a:blipFill>
        </p:spPr>
        <p:txBody>
          <a:bodyPr/>
          <a:lstStyle/>
          <a:p>
            <a:endParaRPr lang="en-GB" dirty="0"/>
          </a:p>
        </p:txBody>
      </p:sp>
      <p:sp>
        <p:nvSpPr>
          <p:cNvPr id="12" name="Freeform 12"/>
          <p:cNvSpPr/>
          <p:nvPr/>
        </p:nvSpPr>
        <p:spPr>
          <a:xfrm>
            <a:off x="8952555" y="8440507"/>
            <a:ext cx="2456399" cy="1383004"/>
          </a:xfrm>
          <a:custGeom>
            <a:avLst/>
            <a:gdLst/>
            <a:ahLst/>
            <a:cxnLst/>
            <a:rect l="l" t="t" r="r" b="b"/>
            <a:pathLst>
              <a:path w="2456399" h="1383004">
                <a:moveTo>
                  <a:pt x="0" y="0"/>
                </a:moveTo>
                <a:lnTo>
                  <a:pt x="2456399" y="0"/>
                </a:lnTo>
                <a:lnTo>
                  <a:pt x="2456399" y="1383004"/>
                </a:lnTo>
                <a:lnTo>
                  <a:pt x="0" y="1383004"/>
                </a:lnTo>
                <a:lnTo>
                  <a:pt x="0" y="0"/>
                </a:lnTo>
                <a:close/>
              </a:path>
            </a:pathLst>
          </a:custGeom>
          <a:blipFill>
            <a:blip r:embed="rId12"/>
            <a:stretch>
              <a:fillRect/>
            </a:stretch>
          </a:blipFill>
        </p:spPr>
        <p:txBody>
          <a:bodyPr/>
          <a:lstStyle/>
          <a:p>
            <a:endParaRPr lang="en-GB" dirty="0"/>
          </a:p>
        </p:txBody>
      </p:sp>
      <p:sp>
        <p:nvSpPr>
          <p:cNvPr id="13" name="Freeform 13"/>
          <p:cNvSpPr/>
          <p:nvPr/>
        </p:nvSpPr>
        <p:spPr>
          <a:xfrm>
            <a:off x="14331242" y="2276811"/>
            <a:ext cx="2872906" cy="4889154"/>
          </a:xfrm>
          <a:custGeom>
            <a:avLst/>
            <a:gdLst/>
            <a:ahLst/>
            <a:cxnLst/>
            <a:rect l="l" t="t" r="r" b="b"/>
            <a:pathLst>
              <a:path w="2872906" h="4889154">
                <a:moveTo>
                  <a:pt x="0" y="0"/>
                </a:moveTo>
                <a:lnTo>
                  <a:pt x="2872906" y="0"/>
                </a:lnTo>
                <a:lnTo>
                  <a:pt x="2872906" y="4889154"/>
                </a:lnTo>
                <a:lnTo>
                  <a:pt x="0" y="4889154"/>
                </a:lnTo>
                <a:lnTo>
                  <a:pt x="0" y="0"/>
                </a:lnTo>
                <a:close/>
              </a:path>
            </a:pathLst>
          </a:custGeom>
          <a:blipFill>
            <a:blip r:embed="rId13"/>
            <a:stretch>
              <a:fillRect l="-38005" t="-3533" r="-38189"/>
            </a:stretch>
          </a:blipFill>
        </p:spPr>
        <p:txBody>
          <a:bodyPr/>
          <a:lstStyle/>
          <a:p>
            <a:endParaRPr lang="en-GB" dirty="0"/>
          </a:p>
        </p:txBody>
      </p:sp>
      <p:sp>
        <p:nvSpPr>
          <p:cNvPr id="14" name="Freeform 14"/>
          <p:cNvSpPr/>
          <p:nvPr/>
        </p:nvSpPr>
        <p:spPr>
          <a:xfrm>
            <a:off x="13222362" y="6951122"/>
            <a:ext cx="2407637" cy="2407637"/>
          </a:xfrm>
          <a:custGeom>
            <a:avLst/>
            <a:gdLst/>
            <a:ahLst/>
            <a:cxnLst/>
            <a:rect l="l" t="t" r="r" b="b"/>
            <a:pathLst>
              <a:path w="2407637" h="2407637">
                <a:moveTo>
                  <a:pt x="0" y="0"/>
                </a:moveTo>
                <a:lnTo>
                  <a:pt x="2407637" y="0"/>
                </a:lnTo>
                <a:lnTo>
                  <a:pt x="2407637" y="2407637"/>
                </a:lnTo>
                <a:lnTo>
                  <a:pt x="0" y="2407637"/>
                </a:lnTo>
                <a:lnTo>
                  <a:pt x="0" y="0"/>
                </a:lnTo>
                <a:close/>
              </a:path>
            </a:pathLst>
          </a:custGeom>
          <a:blipFill>
            <a:blip r:embed="rId14"/>
            <a:stretch>
              <a:fillRect/>
            </a:stretch>
          </a:blipFill>
        </p:spPr>
        <p:txBody>
          <a:bodyPr/>
          <a:lstStyle/>
          <a:p>
            <a:endParaRPr lang="en-GB" dirty="0"/>
          </a:p>
        </p:txBody>
      </p:sp>
      <p:sp>
        <p:nvSpPr>
          <p:cNvPr id="15" name="TextBox 15"/>
          <p:cNvSpPr txBox="1"/>
          <p:nvPr/>
        </p:nvSpPr>
        <p:spPr>
          <a:xfrm>
            <a:off x="370642" y="8278582"/>
            <a:ext cx="4194323" cy="798439"/>
          </a:xfrm>
          <a:prstGeom prst="rect">
            <a:avLst/>
          </a:prstGeom>
        </p:spPr>
        <p:txBody>
          <a:bodyPr lIns="0" tIns="0" rIns="0" bIns="0" rtlCol="0" anchor="t">
            <a:spAutoFit/>
          </a:bodyPr>
          <a:lstStyle/>
          <a:p>
            <a:pPr algn="ctr">
              <a:lnSpc>
                <a:spcPts val="6603"/>
              </a:lnSpc>
            </a:pPr>
            <a:r>
              <a:rPr lang="en-US" sz="4179" dirty="0">
                <a:solidFill>
                  <a:srgbClr val="000000"/>
                </a:solidFill>
                <a:latin typeface="KG Primary Penmanship"/>
              </a:rPr>
              <a:t>Podcasts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TextBox 2"/>
          <p:cNvSpPr txBox="1"/>
          <p:nvPr/>
        </p:nvSpPr>
        <p:spPr>
          <a:xfrm>
            <a:off x="2499697" y="-19050"/>
            <a:ext cx="13791938" cy="1153911"/>
          </a:xfrm>
          <a:prstGeom prst="rect">
            <a:avLst/>
          </a:prstGeom>
        </p:spPr>
        <p:txBody>
          <a:bodyPr lIns="0" tIns="0" rIns="0" bIns="0" rtlCol="0" anchor="t">
            <a:spAutoFit/>
          </a:bodyPr>
          <a:lstStyle/>
          <a:p>
            <a:pPr algn="ctr">
              <a:lnSpc>
                <a:spcPts val="9140"/>
              </a:lnSpc>
            </a:pPr>
            <a:r>
              <a:rPr lang="en-US" sz="7492" dirty="0">
                <a:solidFill>
                  <a:srgbClr val="000000"/>
                </a:solidFill>
                <a:latin typeface="Sensei"/>
              </a:rPr>
              <a:t>WELSHNESS</a:t>
            </a:r>
          </a:p>
        </p:txBody>
      </p:sp>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txBody>
            <a:bodyPr/>
            <a:lstStyle/>
            <a:p>
              <a:endParaRPr lang="en-GB" dirty="0"/>
            </a:p>
          </p:txBody>
        </p:sp>
      </p:grpSp>
      <p:sp>
        <p:nvSpPr>
          <p:cNvPr id="5" name="Freeform 5"/>
          <p:cNvSpPr/>
          <p:nvPr/>
        </p:nvSpPr>
        <p:spPr>
          <a:xfrm rot="-6640818">
            <a:off x="15838982" y="147252"/>
            <a:ext cx="3382409" cy="2055664"/>
          </a:xfrm>
          <a:custGeom>
            <a:avLst/>
            <a:gdLst/>
            <a:ahLst/>
            <a:cxnLst/>
            <a:rect l="l" t="t" r="r" b="b"/>
            <a:pathLst>
              <a:path w="3382409" h="2055664">
                <a:moveTo>
                  <a:pt x="0" y="0"/>
                </a:moveTo>
                <a:lnTo>
                  <a:pt x="3382409" y="0"/>
                </a:lnTo>
                <a:lnTo>
                  <a:pt x="3382409" y="2055664"/>
                </a:lnTo>
                <a:lnTo>
                  <a:pt x="0" y="205566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txBody>
          <a:bodyPr/>
          <a:lstStyle/>
          <a:p>
            <a:endParaRPr lang="en-GB" dirty="0"/>
          </a:p>
        </p:txBody>
      </p:sp>
      <p:sp>
        <p:nvSpPr>
          <p:cNvPr id="6" name="Freeform 6"/>
          <p:cNvSpPr/>
          <p:nvPr/>
        </p:nvSpPr>
        <p:spPr>
          <a:xfrm rot="-3842122">
            <a:off x="-1869472" y="-1333983"/>
            <a:ext cx="3330664" cy="3191381"/>
          </a:xfrm>
          <a:custGeom>
            <a:avLst/>
            <a:gdLst/>
            <a:ahLst/>
            <a:cxnLst/>
            <a:rect l="l" t="t" r="r" b="b"/>
            <a:pathLst>
              <a:path w="3330664" h="3191381">
                <a:moveTo>
                  <a:pt x="0" y="0"/>
                </a:moveTo>
                <a:lnTo>
                  <a:pt x="3330663" y="0"/>
                </a:lnTo>
                <a:lnTo>
                  <a:pt x="3330663" y="3191381"/>
                </a:lnTo>
                <a:lnTo>
                  <a:pt x="0" y="3191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7" name="Freeform 7"/>
          <p:cNvSpPr/>
          <p:nvPr/>
        </p:nvSpPr>
        <p:spPr>
          <a:xfrm>
            <a:off x="463171" y="2695882"/>
            <a:ext cx="7671886" cy="3393415"/>
          </a:xfrm>
          <a:custGeom>
            <a:avLst/>
            <a:gdLst/>
            <a:ahLst/>
            <a:cxnLst/>
            <a:rect l="l" t="t" r="r" b="b"/>
            <a:pathLst>
              <a:path w="7671886" h="3393415">
                <a:moveTo>
                  <a:pt x="0" y="0"/>
                </a:moveTo>
                <a:lnTo>
                  <a:pt x="7671886" y="0"/>
                </a:lnTo>
                <a:lnTo>
                  <a:pt x="7671886" y="3393415"/>
                </a:lnTo>
                <a:lnTo>
                  <a:pt x="0" y="3393415"/>
                </a:lnTo>
                <a:lnTo>
                  <a:pt x="0" y="0"/>
                </a:lnTo>
                <a:close/>
              </a:path>
            </a:pathLst>
          </a:custGeom>
          <a:blipFill>
            <a:blip r:embed="rId6"/>
            <a:stretch>
              <a:fillRect/>
            </a:stretch>
          </a:blipFill>
        </p:spPr>
        <p:txBody>
          <a:bodyPr/>
          <a:lstStyle/>
          <a:p>
            <a:endParaRPr lang="en-GB" dirty="0"/>
          </a:p>
        </p:txBody>
      </p:sp>
      <p:sp>
        <p:nvSpPr>
          <p:cNvPr id="8" name="Freeform 8"/>
          <p:cNvSpPr/>
          <p:nvPr/>
        </p:nvSpPr>
        <p:spPr>
          <a:xfrm>
            <a:off x="11848063" y="1436403"/>
            <a:ext cx="4648288" cy="5620892"/>
          </a:xfrm>
          <a:custGeom>
            <a:avLst/>
            <a:gdLst/>
            <a:ahLst/>
            <a:cxnLst/>
            <a:rect l="l" t="t" r="r" b="b"/>
            <a:pathLst>
              <a:path w="4648288" h="5620892">
                <a:moveTo>
                  <a:pt x="0" y="0"/>
                </a:moveTo>
                <a:lnTo>
                  <a:pt x="4648288" y="0"/>
                </a:lnTo>
                <a:lnTo>
                  <a:pt x="4648288" y="5620892"/>
                </a:lnTo>
                <a:lnTo>
                  <a:pt x="0" y="5620892"/>
                </a:lnTo>
                <a:lnTo>
                  <a:pt x="0" y="0"/>
                </a:lnTo>
                <a:close/>
              </a:path>
            </a:pathLst>
          </a:custGeom>
          <a:blipFill>
            <a:blip r:embed="rId7"/>
            <a:stretch>
              <a:fillRect/>
            </a:stretch>
          </a:blipFill>
        </p:spPr>
        <p:txBody>
          <a:bodyPr/>
          <a:lstStyle/>
          <a:p>
            <a:endParaRPr lang="en-GB" dirty="0"/>
          </a:p>
        </p:txBody>
      </p:sp>
      <p:sp>
        <p:nvSpPr>
          <p:cNvPr id="9" name="Freeform 9"/>
          <p:cNvSpPr/>
          <p:nvPr/>
        </p:nvSpPr>
        <p:spPr>
          <a:xfrm>
            <a:off x="6184673" y="5468409"/>
            <a:ext cx="4578847" cy="3443919"/>
          </a:xfrm>
          <a:custGeom>
            <a:avLst/>
            <a:gdLst/>
            <a:ahLst/>
            <a:cxnLst/>
            <a:rect l="l" t="t" r="r" b="b"/>
            <a:pathLst>
              <a:path w="4578847" h="3443919">
                <a:moveTo>
                  <a:pt x="0" y="0"/>
                </a:moveTo>
                <a:lnTo>
                  <a:pt x="4578848" y="0"/>
                </a:lnTo>
                <a:lnTo>
                  <a:pt x="4578848" y="3443920"/>
                </a:lnTo>
                <a:lnTo>
                  <a:pt x="0" y="3443920"/>
                </a:lnTo>
                <a:lnTo>
                  <a:pt x="0" y="0"/>
                </a:lnTo>
                <a:close/>
              </a:path>
            </a:pathLst>
          </a:custGeom>
          <a:blipFill>
            <a:blip r:embed="rId8"/>
            <a:stretch>
              <a:fillRect/>
            </a:stretch>
          </a:blipFill>
        </p:spPr>
        <p:txBody>
          <a:bodyPr/>
          <a:lstStyle/>
          <a:p>
            <a:endParaRPr lang="en-GB" dirty="0"/>
          </a:p>
        </p:txBody>
      </p:sp>
      <p:sp>
        <p:nvSpPr>
          <p:cNvPr id="10" name="Freeform 10"/>
          <p:cNvSpPr/>
          <p:nvPr/>
        </p:nvSpPr>
        <p:spPr>
          <a:xfrm>
            <a:off x="3115362" y="5555490"/>
            <a:ext cx="1984769" cy="1979210"/>
          </a:xfrm>
          <a:custGeom>
            <a:avLst/>
            <a:gdLst/>
            <a:ahLst/>
            <a:cxnLst/>
            <a:rect l="l" t="t" r="r" b="b"/>
            <a:pathLst>
              <a:path w="1984769" h="1979210">
                <a:moveTo>
                  <a:pt x="0" y="0"/>
                </a:moveTo>
                <a:lnTo>
                  <a:pt x="1984769" y="0"/>
                </a:lnTo>
                <a:lnTo>
                  <a:pt x="1984769" y="1979210"/>
                </a:lnTo>
                <a:lnTo>
                  <a:pt x="0" y="1979210"/>
                </a:lnTo>
                <a:lnTo>
                  <a:pt x="0" y="0"/>
                </a:lnTo>
                <a:close/>
              </a:path>
            </a:pathLst>
          </a:custGeom>
          <a:blipFill>
            <a:blip r:embed="rId9"/>
            <a:stretch>
              <a:fillRect/>
            </a:stretch>
          </a:blipFill>
        </p:spPr>
        <p:txBody>
          <a:bodyPr/>
          <a:lstStyle/>
          <a:p>
            <a:endParaRPr lang="en-GB" dirty="0"/>
          </a:p>
        </p:txBody>
      </p:sp>
      <p:sp>
        <p:nvSpPr>
          <p:cNvPr id="11" name="TextBox 11"/>
          <p:cNvSpPr txBox="1"/>
          <p:nvPr/>
        </p:nvSpPr>
        <p:spPr>
          <a:xfrm>
            <a:off x="585148" y="1341208"/>
            <a:ext cx="7666630" cy="1367297"/>
          </a:xfrm>
          <a:prstGeom prst="rect">
            <a:avLst/>
          </a:prstGeom>
        </p:spPr>
        <p:txBody>
          <a:bodyPr lIns="0" tIns="0" rIns="0" bIns="0" rtlCol="0" anchor="t">
            <a:spAutoFit/>
          </a:bodyPr>
          <a:lstStyle/>
          <a:p>
            <a:pPr algn="ctr">
              <a:lnSpc>
                <a:spcPts val="3458"/>
              </a:lnSpc>
              <a:spcBef>
                <a:spcPct val="0"/>
              </a:spcBef>
            </a:pPr>
            <a:r>
              <a:rPr lang="en-US" sz="3458" dirty="0">
                <a:solidFill>
                  <a:srgbClr val="000000"/>
                </a:solidFill>
                <a:latin typeface="KG Primary Penmanship"/>
              </a:rPr>
              <a:t>Teaching Gemma Grainger (Manager of the Wales Football Team) about the history of Princess Gwenllian by visiting the school and the castle.</a:t>
            </a:r>
          </a:p>
        </p:txBody>
      </p:sp>
      <p:sp>
        <p:nvSpPr>
          <p:cNvPr id="12" name="TextBox 12"/>
          <p:cNvSpPr txBox="1"/>
          <p:nvPr/>
        </p:nvSpPr>
        <p:spPr>
          <a:xfrm>
            <a:off x="10494446" y="7237994"/>
            <a:ext cx="7666630" cy="469616"/>
          </a:xfrm>
          <a:prstGeom prst="rect">
            <a:avLst/>
          </a:prstGeom>
        </p:spPr>
        <p:txBody>
          <a:bodyPr lIns="0" tIns="0" rIns="0" bIns="0" rtlCol="0" anchor="t">
            <a:spAutoFit/>
          </a:bodyPr>
          <a:lstStyle/>
          <a:p>
            <a:pPr algn="ctr">
              <a:lnSpc>
                <a:spcPts val="3458"/>
              </a:lnSpc>
            </a:pPr>
            <a:r>
              <a:rPr lang="en-US" sz="3458" dirty="0">
                <a:solidFill>
                  <a:srgbClr val="000000"/>
                </a:solidFill>
                <a:latin typeface="KG Primary Penmanship"/>
              </a:rPr>
              <a:t>Activities at the castle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30833">
            <a:off x="3635593" y="-64250"/>
            <a:ext cx="10418154" cy="2044563"/>
          </a:xfrm>
          <a:custGeom>
            <a:avLst/>
            <a:gdLst/>
            <a:ahLst/>
            <a:cxnLst/>
            <a:rect l="l" t="t" r="r" b="b"/>
            <a:pathLst>
              <a:path w="10418154" h="2044563">
                <a:moveTo>
                  <a:pt x="0" y="0"/>
                </a:moveTo>
                <a:lnTo>
                  <a:pt x="10418154" y="0"/>
                </a:lnTo>
                <a:lnTo>
                  <a:pt x="10418154" y="2044562"/>
                </a:lnTo>
                <a:lnTo>
                  <a:pt x="0" y="2044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TextBox 3"/>
          <p:cNvSpPr txBox="1"/>
          <p:nvPr/>
        </p:nvSpPr>
        <p:spPr>
          <a:xfrm>
            <a:off x="4237276" y="521655"/>
            <a:ext cx="9773803" cy="920378"/>
          </a:xfrm>
          <a:prstGeom prst="rect">
            <a:avLst/>
          </a:prstGeom>
        </p:spPr>
        <p:txBody>
          <a:bodyPr lIns="0" tIns="0" rIns="0" bIns="0" rtlCol="0" anchor="t">
            <a:spAutoFit/>
          </a:bodyPr>
          <a:lstStyle/>
          <a:p>
            <a:pPr algn="ctr">
              <a:lnSpc>
                <a:spcPts val="7055"/>
              </a:lnSpc>
            </a:pPr>
            <a:r>
              <a:rPr lang="en-US" sz="6356" dirty="0">
                <a:solidFill>
                  <a:srgbClr val="000000"/>
                </a:solidFill>
                <a:latin typeface="Sensei"/>
              </a:rPr>
              <a:t>FUTURE SKILLS WEEK</a:t>
            </a:r>
          </a:p>
        </p:txBody>
      </p:sp>
      <p:sp>
        <p:nvSpPr>
          <p:cNvPr id="4" name="Freeform 4"/>
          <p:cNvSpPr/>
          <p:nvPr/>
        </p:nvSpPr>
        <p:spPr>
          <a:xfrm>
            <a:off x="0" y="9547713"/>
            <a:ext cx="19422219" cy="12359594"/>
          </a:xfrm>
          <a:custGeom>
            <a:avLst/>
            <a:gdLst/>
            <a:ahLst/>
            <a:cxnLst/>
            <a:rect l="l" t="t" r="r" b="b"/>
            <a:pathLst>
              <a:path w="19422219" h="12359594">
                <a:moveTo>
                  <a:pt x="0" y="0"/>
                </a:moveTo>
                <a:lnTo>
                  <a:pt x="19422219" y="0"/>
                </a:lnTo>
                <a:lnTo>
                  <a:pt x="19422219" y="12359594"/>
                </a:lnTo>
                <a:lnTo>
                  <a:pt x="0" y="12359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5" name="Freeform 5"/>
          <p:cNvSpPr/>
          <p:nvPr/>
        </p:nvSpPr>
        <p:spPr>
          <a:xfrm rot="-6427984">
            <a:off x="12805392" y="193332"/>
            <a:ext cx="7631642" cy="4581473"/>
          </a:xfrm>
          <a:custGeom>
            <a:avLst/>
            <a:gdLst/>
            <a:ahLst/>
            <a:cxnLst/>
            <a:rect l="l" t="t" r="r" b="b"/>
            <a:pathLst>
              <a:path w="7631642" h="4581473">
                <a:moveTo>
                  <a:pt x="0" y="0"/>
                </a:moveTo>
                <a:lnTo>
                  <a:pt x="7631642" y="0"/>
                </a:lnTo>
                <a:lnTo>
                  <a:pt x="7631642" y="4581472"/>
                </a:lnTo>
                <a:lnTo>
                  <a:pt x="0" y="4581472"/>
                </a:lnTo>
                <a:lnTo>
                  <a:pt x="0" y="0"/>
                </a:lnTo>
                <a:close/>
              </a:path>
            </a:pathLst>
          </a:custGeom>
          <a:blipFill>
            <a:blip r:embed="rId6">
              <a:extLst>
                <a:ext uri="{96DAC541-7B7A-43D3-8B79-37D633B846F1}">
                  <asvg:svgBlip xmlns:asvg="http://schemas.microsoft.com/office/drawing/2016/SVG/main" r:embed="rId7"/>
                </a:ext>
              </a:extLst>
            </a:blip>
            <a:stretch>
              <a:fillRect l="-6932" r="-138796" b="-132199"/>
            </a:stretch>
          </a:blipFill>
        </p:spPr>
        <p:txBody>
          <a:bodyPr/>
          <a:lstStyle/>
          <a:p>
            <a:endParaRPr lang="en-GB" dirty="0"/>
          </a:p>
        </p:txBody>
      </p:sp>
      <p:sp>
        <p:nvSpPr>
          <p:cNvPr id="6" name="Freeform 6"/>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8">
              <a:extLst>
                <a:ext uri="{96DAC541-7B7A-43D3-8B79-37D633B846F1}">
                  <asvg:svgBlip xmlns:asvg="http://schemas.microsoft.com/office/drawing/2016/SVG/main" r:embed="rId9"/>
                </a:ext>
              </a:extLst>
            </a:blip>
            <a:stretch>
              <a:fillRect l="-104187" t="-273663"/>
            </a:stretch>
          </a:blipFill>
        </p:spPr>
        <p:txBody>
          <a:bodyPr/>
          <a:lstStyle/>
          <a:p>
            <a:endParaRPr lang="en-GB" dirty="0"/>
          </a:p>
        </p:txBody>
      </p:sp>
      <p:sp>
        <p:nvSpPr>
          <p:cNvPr id="7" name="Freeform 7"/>
          <p:cNvSpPr/>
          <p:nvPr/>
        </p:nvSpPr>
        <p:spPr>
          <a:xfrm rot="-1029845">
            <a:off x="12967462" y="8412294"/>
            <a:ext cx="2087234" cy="1461064"/>
          </a:xfrm>
          <a:custGeom>
            <a:avLst/>
            <a:gdLst/>
            <a:ahLst/>
            <a:cxnLst/>
            <a:rect l="l" t="t" r="r" b="b"/>
            <a:pathLst>
              <a:path w="2087234" h="1461064">
                <a:moveTo>
                  <a:pt x="0" y="0"/>
                </a:moveTo>
                <a:lnTo>
                  <a:pt x="2087234" y="0"/>
                </a:lnTo>
                <a:lnTo>
                  <a:pt x="2087234" y="1461064"/>
                </a:lnTo>
                <a:lnTo>
                  <a:pt x="0" y="14610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8" name="Freeform 8"/>
          <p:cNvSpPr/>
          <p:nvPr/>
        </p:nvSpPr>
        <p:spPr>
          <a:xfrm>
            <a:off x="230621" y="1947158"/>
            <a:ext cx="5782609" cy="5782609"/>
          </a:xfrm>
          <a:custGeom>
            <a:avLst/>
            <a:gdLst/>
            <a:ahLst/>
            <a:cxnLst/>
            <a:rect l="l" t="t" r="r" b="b"/>
            <a:pathLst>
              <a:path w="5782609" h="5782609">
                <a:moveTo>
                  <a:pt x="0" y="0"/>
                </a:moveTo>
                <a:lnTo>
                  <a:pt x="5782609" y="0"/>
                </a:lnTo>
                <a:lnTo>
                  <a:pt x="5782609" y="5782610"/>
                </a:lnTo>
                <a:lnTo>
                  <a:pt x="0" y="5782610"/>
                </a:lnTo>
                <a:lnTo>
                  <a:pt x="0" y="0"/>
                </a:lnTo>
                <a:close/>
              </a:path>
            </a:pathLst>
          </a:custGeom>
          <a:blipFill>
            <a:blip r:embed="rId12"/>
            <a:stretch>
              <a:fillRect/>
            </a:stretch>
          </a:blipFill>
        </p:spPr>
        <p:txBody>
          <a:bodyPr/>
          <a:lstStyle/>
          <a:p>
            <a:endParaRPr lang="en-GB" dirty="0"/>
          </a:p>
        </p:txBody>
      </p:sp>
      <p:sp>
        <p:nvSpPr>
          <p:cNvPr id="9" name="Freeform 9"/>
          <p:cNvSpPr/>
          <p:nvPr/>
        </p:nvSpPr>
        <p:spPr>
          <a:xfrm rot="-703019">
            <a:off x="355757" y="7345518"/>
            <a:ext cx="3413581" cy="1582660"/>
          </a:xfrm>
          <a:custGeom>
            <a:avLst/>
            <a:gdLst/>
            <a:ahLst/>
            <a:cxnLst/>
            <a:rect l="l" t="t" r="r" b="b"/>
            <a:pathLst>
              <a:path w="3413581" h="1582660">
                <a:moveTo>
                  <a:pt x="0" y="0"/>
                </a:moveTo>
                <a:lnTo>
                  <a:pt x="3413581" y="0"/>
                </a:lnTo>
                <a:lnTo>
                  <a:pt x="3413581" y="1582660"/>
                </a:lnTo>
                <a:lnTo>
                  <a:pt x="0" y="1582660"/>
                </a:lnTo>
                <a:lnTo>
                  <a:pt x="0" y="0"/>
                </a:lnTo>
                <a:close/>
              </a:path>
            </a:pathLst>
          </a:custGeom>
          <a:blipFill>
            <a:blip r:embed="rId13"/>
            <a:stretch>
              <a:fillRect/>
            </a:stretch>
          </a:blipFill>
        </p:spPr>
        <p:txBody>
          <a:bodyPr/>
          <a:lstStyle/>
          <a:p>
            <a:endParaRPr lang="en-GB" dirty="0"/>
          </a:p>
        </p:txBody>
      </p:sp>
      <p:sp>
        <p:nvSpPr>
          <p:cNvPr id="10" name="Freeform 10"/>
          <p:cNvSpPr/>
          <p:nvPr/>
        </p:nvSpPr>
        <p:spPr>
          <a:xfrm>
            <a:off x="6811400" y="4838463"/>
            <a:ext cx="4665199" cy="4665199"/>
          </a:xfrm>
          <a:custGeom>
            <a:avLst/>
            <a:gdLst/>
            <a:ahLst/>
            <a:cxnLst/>
            <a:rect l="l" t="t" r="r" b="b"/>
            <a:pathLst>
              <a:path w="4665199" h="4665199">
                <a:moveTo>
                  <a:pt x="0" y="0"/>
                </a:moveTo>
                <a:lnTo>
                  <a:pt x="4665200" y="0"/>
                </a:lnTo>
                <a:lnTo>
                  <a:pt x="4665200" y="4665199"/>
                </a:lnTo>
                <a:lnTo>
                  <a:pt x="0" y="4665199"/>
                </a:lnTo>
                <a:lnTo>
                  <a:pt x="0" y="0"/>
                </a:lnTo>
                <a:close/>
              </a:path>
            </a:pathLst>
          </a:custGeom>
          <a:blipFill>
            <a:blip r:embed="rId14"/>
            <a:stretch>
              <a:fillRect/>
            </a:stretch>
          </a:blipFill>
        </p:spPr>
        <p:txBody>
          <a:bodyPr/>
          <a:lstStyle/>
          <a:p>
            <a:endParaRPr lang="en-GB" dirty="0"/>
          </a:p>
        </p:txBody>
      </p:sp>
      <p:sp>
        <p:nvSpPr>
          <p:cNvPr id="11" name="Freeform 11"/>
          <p:cNvSpPr/>
          <p:nvPr/>
        </p:nvSpPr>
        <p:spPr>
          <a:xfrm rot="731769">
            <a:off x="6754967" y="3930266"/>
            <a:ext cx="4778065" cy="1080873"/>
          </a:xfrm>
          <a:custGeom>
            <a:avLst/>
            <a:gdLst/>
            <a:ahLst/>
            <a:cxnLst/>
            <a:rect l="l" t="t" r="r" b="b"/>
            <a:pathLst>
              <a:path w="4778065" h="1080873">
                <a:moveTo>
                  <a:pt x="0" y="0"/>
                </a:moveTo>
                <a:lnTo>
                  <a:pt x="4778066" y="0"/>
                </a:lnTo>
                <a:lnTo>
                  <a:pt x="4778066" y="1080873"/>
                </a:lnTo>
                <a:lnTo>
                  <a:pt x="0" y="1080873"/>
                </a:lnTo>
                <a:lnTo>
                  <a:pt x="0" y="0"/>
                </a:lnTo>
                <a:close/>
              </a:path>
            </a:pathLst>
          </a:custGeom>
          <a:blipFill>
            <a:blip r:embed="rId15"/>
            <a:stretch>
              <a:fillRect/>
            </a:stretch>
          </a:blipFill>
        </p:spPr>
        <p:txBody>
          <a:bodyPr/>
          <a:lstStyle/>
          <a:p>
            <a:endParaRPr lang="en-GB" dirty="0"/>
          </a:p>
        </p:txBody>
      </p:sp>
      <p:sp>
        <p:nvSpPr>
          <p:cNvPr id="12" name="Freeform 12"/>
          <p:cNvSpPr/>
          <p:nvPr/>
        </p:nvSpPr>
        <p:spPr>
          <a:xfrm>
            <a:off x="12199843" y="2154010"/>
            <a:ext cx="4861386" cy="4861386"/>
          </a:xfrm>
          <a:custGeom>
            <a:avLst/>
            <a:gdLst/>
            <a:ahLst/>
            <a:cxnLst/>
            <a:rect l="l" t="t" r="r" b="b"/>
            <a:pathLst>
              <a:path w="4861386" h="4861386">
                <a:moveTo>
                  <a:pt x="0" y="0"/>
                </a:moveTo>
                <a:lnTo>
                  <a:pt x="4861385" y="0"/>
                </a:lnTo>
                <a:lnTo>
                  <a:pt x="4861385" y="4861386"/>
                </a:lnTo>
                <a:lnTo>
                  <a:pt x="0" y="4861386"/>
                </a:lnTo>
                <a:lnTo>
                  <a:pt x="0" y="0"/>
                </a:lnTo>
                <a:close/>
              </a:path>
            </a:pathLst>
          </a:custGeom>
          <a:blipFill>
            <a:blip r:embed="rId16"/>
            <a:stretch>
              <a:fillRect/>
            </a:stretch>
          </a:blipFill>
        </p:spPr>
        <p:txBody>
          <a:bodyPr/>
          <a:lstStyle/>
          <a:p>
            <a:endParaRPr lang="en-GB" dirty="0"/>
          </a:p>
        </p:txBody>
      </p:sp>
      <p:sp>
        <p:nvSpPr>
          <p:cNvPr id="13" name="Freeform 13"/>
          <p:cNvSpPr/>
          <p:nvPr/>
        </p:nvSpPr>
        <p:spPr>
          <a:xfrm>
            <a:off x="15408488" y="5829259"/>
            <a:ext cx="2683608" cy="2683608"/>
          </a:xfrm>
          <a:custGeom>
            <a:avLst/>
            <a:gdLst/>
            <a:ahLst/>
            <a:cxnLst/>
            <a:rect l="l" t="t" r="r" b="b"/>
            <a:pathLst>
              <a:path w="2683608" h="2683608">
                <a:moveTo>
                  <a:pt x="0" y="0"/>
                </a:moveTo>
                <a:lnTo>
                  <a:pt x="2683608" y="0"/>
                </a:lnTo>
                <a:lnTo>
                  <a:pt x="2683608" y="2683607"/>
                </a:lnTo>
                <a:lnTo>
                  <a:pt x="0" y="2683607"/>
                </a:lnTo>
                <a:lnTo>
                  <a:pt x="0" y="0"/>
                </a:lnTo>
                <a:close/>
              </a:path>
            </a:pathLst>
          </a:custGeom>
          <a:blipFill>
            <a:blip r:embed="rId17"/>
            <a:stretch>
              <a:fillRect/>
            </a:stretch>
          </a:blipFill>
        </p:spPr>
        <p:txBody>
          <a:bodyPr/>
          <a:lstStyle/>
          <a:p>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30833">
            <a:off x="3635593" y="-64250"/>
            <a:ext cx="10418154" cy="2044563"/>
          </a:xfrm>
          <a:custGeom>
            <a:avLst/>
            <a:gdLst/>
            <a:ahLst/>
            <a:cxnLst/>
            <a:rect l="l" t="t" r="r" b="b"/>
            <a:pathLst>
              <a:path w="10418154" h="2044563">
                <a:moveTo>
                  <a:pt x="0" y="0"/>
                </a:moveTo>
                <a:lnTo>
                  <a:pt x="10418154" y="0"/>
                </a:lnTo>
                <a:lnTo>
                  <a:pt x="10418154" y="2044562"/>
                </a:lnTo>
                <a:lnTo>
                  <a:pt x="0" y="2044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TextBox 3"/>
          <p:cNvSpPr txBox="1"/>
          <p:nvPr/>
        </p:nvSpPr>
        <p:spPr>
          <a:xfrm>
            <a:off x="3913221" y="521655"/>
            <a:ext cx="10029699" cy="920378"/>
          </a:xfrm>
          <a:prstGeom prst="rect">
            <a:avLst/>
          </a:prstGeom>
        </p:spPr>
        <p:txBody>
          <a:bodyPr lIns="0" tIns="0" rIns="0" bIns="0" rtlCol="0" anchor="t">
            <a:spAutoFit/>
          </a:bodyPr>
          <a:lstStyle/>
          <a:p>
            <a:pPr algn="ctr">
              <a:lnSpc>
                <a:spcPts val="7055"/>
              </a:lnSpc>
            </a:pPr>
            <a:r>
              <a:rPr lang="en-US" sz="6356" dirty="0">
                <a:solidFill>
                  <a:srgbClr val="000000"/>
                </a:solidFill>
                <a:latin typeface="Sensei"/>
              </a:rPr>
              <a:t>INTERNATIONAL LINKS</a:t>
            </a:r>
          </a:p>
        </p:txBody>
      </p:sp>
      <p:sp>
        <p:nvSpPr>
          <p:cNvPr id="4" name="Freeform 4"/>
          <p:cNvSpPr/>
          <p:nvPr/>
        </p:nvSpPr>
        <p:spPr>
          <a:xfrm>
            <a:off x="0" y="9547713"/>
            <a:ext cx="19422219" cy="12359594"/>
          </a:xfrm>
          <a:custGeom>
            <a:avLst/>
            <a:gdLst/>
            <a:ahLst/>
            <a:cxnLst/>
            <a:rect l="l" t="t" r="r" b="b"/>
            <a:pathLst>
              <a:path w="19422219" h="12359594">
                <a:moveTo>
                  <a:pt x="0" y="0"/>
                </a:moveTo>
                <a:lnTo>
                  <a:pt x="19422219" y="0"/>
                </a:lnTo>
                <a:lnTo>
                  <a:pt x="19422219" y="12359594"/>
                </a:lnTo>
                <a:lnTo>
                  <a:pt x="0" y="12359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5" name="Freeform 5"/>
          <p:cNvSpPr/>
          <p:nvPr/>
        </p:nvSpPr>
        <p:spPr>
          <a:xfrm rot="-6427984">
            <a:off x="12805392" y="193332"/>
            <a:ext cx="7631642" cy="4581473"/>
          </a:xfrm>
          <a:custGeom>
            <a:avLst/>
            <a:gdLst/>
            <a:ahLst/>
            <a:cxnLst/>
            <a:rect l="l" t="t" r="r" b="b"/>
            <a:pathLst>
              <a:path w="7631642" h="4581473">
                <a:moveTo>
                  <a:pt x="0" y="0"/>
                </a:moveTo>
                <a:lnTo>
                  <a:pt x="7631642" y="0"/>
                </a:lnTo>
                <a:lnTo>
                  <a:pt x="7631642" y="4581472"/>
                </a:lnTo>
                <a:lnTo>
                  <a:pt x="0" y="4581472"/>
                </a:lnTo>
                <a:lnTo>
                  <a:pt x="0" y="0"/>
                </a:lnTo>
                <a:close/>
              </a:path>
            </a:pathLst>
          </a:custGeom>
          <a:blipFill>
            <a:blip r:embed="rId6">
              <a:extLst>
                <a:ext uri="{96DAC541-7B7A-43D3-8B79-37D633B846F1}">
                  <asvg:svgBlip xmlns:asvg="http://schemas.microsoft.com/office/drawing/2016/SVG/main" r:embed="rId7"/>
                </a:ext>
              </a:extLst>
            </a:blip>
            <a:stretch>
              <a:fillRect l="-6932" r="-138796" b="-132199"/>
            </a:stretch>
          </a:blipFill>
        </p:spPr>
        <p:txBody>
          <a:bodyPr/>
          <a:lstStyle/>
          <a:p>
            <a:endParaRPr lang="en-GB" dirty="0"/>
          </a:p>
        </p:txBody>
      </p:sp>
      <p:sp>
        <p:nvSpPr>
          <p:cNvPr id="6" name="Freeform 6"/>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8">
              <a:extLst>
                <a:ext uri="{96DAC541-7B7A-43D3-8B79-37D633B846F1}">
                  <asvg:svgBlip xmlns:asvg="http://schemas.microsoft.com/office/drawing/2016/SVG/main" r:embed="rId9"/>
                </a:ext>
              </a:extLst>
            </a:blip>
            <a:stretch>
              <a:fillRect l="-104187" t="-273663"/>
            </a:stretch>
          </a:blipFill>
        </p:spPr>
        <p:txBody>
          <a:bodyPr/>
          <a:lstStyle/>
          <a:p>
            <a:endParaRPr lang="en-GB" dirty="0"/>
          </a:p>
        </p:txBody>
      </p:sp>
      <p:sp>
        <p:nvSpPr>
          <p:cNvPr id="7" name="Freeform 7"/>
          <p:cNvSpPr/>
          <p:nvPr/>
        </p:nvSpPr>
        <p:spPr>
          <a:xfrm rot="-1029845">
            <a:off x="338388" y="9024370"/>
            <a:ext cx="1490333" cy="1043233"/>
          </a:xfrm>
          <a:custGeom>
            <a:avLst/>
            <a:gdLst/>
            <a:ahLst/>
            <a:cxnLst/>
            <a:rect l="l" t="t" r="r" b="b"/>
            <a:pathLst>
              <a:path w="1490333" h="1043233">
                <a:moveTo>
                  <a:pt x="0" y="0"/>
                </a:moveTo>
                <a:lnTo>
                  <a:pt x="1490333" y="0"/>
                </a:lnTo>
                <a:lnTo>
                  <a:pt x="1490333" y="1043233"/>
                </a:lnTo>
                <a:lnTo>
                  <a:pt x="0" y="10432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8" name="Freeform 8"/>
          <p:cNvSpPr/>
          <p:nvPr/>
        </p:nvSpPr>
        <p:spPr>
          <a:xfrm>
            <a:off x="699856" y="2039722"/>
            <a:ext cx="2786873" cy="2090155"/>
          </a:xfrm>
          <a:custGeom>
            <a:avLst/>
            <a:gdLst/>
            <a:ahLst/>
            <a:cxnLst/>
            <a:rect l="l" t="t" r="r" b="b"/>
            <a:pathLst>
              <a:path w="2786873" h="2090155">
                <a:moveTo>
                  <a:pt x="0" y="0"/>
                </a:moveTo>
                <a:lnTo>
                  <a:pt x="2786873" y="0"/>
                </a:lnTo>
                <a:lnTo>
                  <a:pt x="2786873" y="2090154"/>
                </a:lnTo>
                <a:lnTo>
                  <a:pt x="0" y="2090154"/>
                </a:lnTo>
                <a:lnTo>
                  <a:pt x="0" y="0"/>
                </a:lnTo>
                <a:close/>
              </a:path>
            </a:pathLst>
          </a:custGeom>
          <a:blipFill>
            <a:blip r:embed="rId12"/>
            <a:stretch>
              <a:fillRect/>
            </a:stretch>
          </a:blipFill>
        </p:spPr>
        <p:txBody>
          <a:bodyPr/>
          <a:lstStyle/>
          <a:p>
            <a:endParaRPr lang="en-GB" dirty="0"/>
          </a:p>
        </p:txBody>
      </p:sp>
      <p:sp>
        <p:nvSpPr>
          <p:cNvPr id="9" name="Freeform 9"/>
          <p:cNvSpPr/>
          <p:nvPr/>
        </p:nvSpPr>
        <p:spPr>
          <a:xfrm>
            <a:off x="433512" y="4382268"/>
            <a:ext cx="3350923" cy="2240930"/>
          </a:xfrm>
          <a:custGeom>
            <a:avLst/>
            <a:gdLst/>
            <a:ahLst/>
            <a:cxnLst/>
            <a:rect l="l" t="t" r="r" b="b"/>
            <a:pathLst>
              <a:path w="3350923" h="2240930">
                <a:moveTo>
                  <a:pt x="0" y="0"/>
                </a:moveTo>
                <a:lnTo>
                  <a:pt x="3350923" y="0"/>
                </a:lnTo>
                <a:lnTo>
                  <a:pt x="3350923" y="2240930"/>
                </a:lnTo>
                <a:lnTo>
                  <a:pt x="0" y="2240930"/>
                </a:lnTo>
                <a:lnTo>
                  <a:pt x="0" y="0"/>
                </a:lnTo>
                <a:close/>
              </a:path>
            </a:pathLst>
          </a:custGeom>
          <a:blipFill>
            <a:blip r:embed="rId13"/>
            <a:stretch>
              <a:fillRect/>
            </a:stretch>
          </a:blipFill>
        </p:spPr>
        <p:txBody>
          <a:bodyPr/>
          <a:lstStyle/>
          <a:p>
            <a:endParaRPr lang="en-GB" dirty="0"/>
          </a:p>
        </p:txBody>
      </p:sp>
      <p:sp>
        <p:nvSpPr>
          <p:cNvPr id="10" name="Freeform 10"/>
          <p:cNvSpPr/>
          <p:nvPr/>
        </p:nvSpPr>
        <p:spPr>
          <a:xfrm>
            <a:off x="433512" y="6623198"/>
            <a:ext cx="3304764" cy="2358775"/>
          </a:xfrm>
          <a:custGeom>
            <a:avLst/>
            <a:gdLst/>
            <a:ahLst/>
            <a:cxnLst/>
            <a:rect l="l" t="t" r="r" b="b"/>
            <a:pathLst>
              <a:path w="3304764" h="2358775">
                <a:moveTo>
                  <a:pt x="0" y="0"/>
                </a:moveTo>
                <a:lnTo>
                  <a:pt x="3304765" y="0"/>
                </a:lnTo>
                <a:lnTo>
                  <a:pt x="3304765" y="2358775"/>
                </a:lnTo>
                <a:lnTo>
                  <a:pt x="0" y="2358775"/>
                </a:lnTo>
                <a:lnTo>
                  <a:pt x="0" y="0"/>
                </a:lnTo>
                <a:close/>
              </a:path>
            </a:pathLst>
          </a:custGeom>
          <a:blipFill>
            <a:blip r:embed="rId14"/>
            <a:stretch>
              <a:fillRect/>
            </a:stretch>
          </a:blipFill>
        </p:spPr>
        <p:txBody>
          <a:bodyPr/>
          <a:lstStyle/>
          <a:p>
            <a:endParaRPr lang="en-GB" dirty="0"/>
          </a:p>
        </p:txBody>
      </p:sp>
      <p:sp>
        <p:nvSpPr>
          <p:cNvPr id="11" name="Freeform 11"/>
          <p:cNvSpPr/>
          <p:nvPr/>
        </p:nvSpPr>
        <p:spPr>
          <a:xfrm>
            <a:off x="9711110" y="2039722"/>
            <a:ext cx="5729485" cy="2671717"/>
          </a:xfrm>
          <a:custGeom>
            <a:avLst/>
            <a:gdLst/>
            <a:ahLst/>
            <a:cxnLst/>
            <a:rect l="l" t="t" r="r" b="b"/>
            <a:pathLst>
              <a:path w="5729485" h="2671717">
                <a:moveTo>
                  <a:pt x="0" y="0"/>
                </a:moveTo>
                <a:lnTo>
                  <a:pt x="5729485" y="0"/>
                </a:lnTo>
                <a:lnTo>
                  <a:pt x="5729485" y="2671717"/>
                </a:lnTo>
                <a:lnTo>
                  <a:pt x="0" y="2671717"/>
                </a:lnTo>
                <a:lnTo>
                  <a:pt x="0" y="0"/>
                </a:lnTo>
                <a:close/>
              </a:path>
            </a:pathLst>
          </a:custGeom>
          <a:blipFill>
            <a:blip r:embed="rId15"/>
            <a:stretch>
              <a:fillRect/>
            </a:stretch>
          </a:blipFill>
        </p:spPr>
        <p:txBody>
          <a:bodyPr/>
          <a:lstStyle/>
          <a:p>
            <a:endParaRPr lang="en-GB" dirty="0"/>
          </a:p>
        </p:txBody>
      </p:sp>
      <p:sp>
        <p:nvSpPr>
          <p:cNvPr id="12" name="Freeform 12"/>
          <p:cNvSpPr/>
          <p:nvPr/>
        </p:nvSpPr>
        <p:spPr>
          <a:xfrm>
            <a:off x="12614674" y="4992650"/>
            <a:ext cx="5503024" cy="5305606"/>
          </a:xfrm>
          <a:custGeom>
            <a:avLst/>
            <a:gdLst/>
            <a:ahLst/>
            <a:cxnLst/>
            <a:rect l="l" t="t" r="r" b="b"/>
            <a:pathLst>
              <a:path w="5503024" h="5305606">
                <a:moveTo>
                  <a:pt x="0" y="0"/>
                </a:moveTo>
                <a:lnTo>
                  <a:pt x="5503024" y="0"/>
                </a:lnTo>
                <a:lnTo>
                  <a:pt x="5503024" y="5305606"/>
                </a:lnTo>
                <a:lnTo>
                  <a:pt x="0" y="5305606"/>
                </a:lnTo>
                <a:lnTo>
                  <a:pt x="0" y="0"/>
                </a:lnTo>
                <a:close/>
              </a:path>
            </a:pathLst>
          </a:custGeom>
          <a:blipFill>
            <a:blip r:embed="rId16"/>
            <a:stretch>
              <a:fillRect t="-10216"/>
            </a:stretch>
          </a:blipFill>
        </p:spPr>
        <p:txBody>
          <a:bodyPr/>
          <a:lstStyle/>
          <a:p>
            <a:endParaRPr lang="en-GB" dirty="0"/>
          </a:p>
        </p:txBody>
      </p:sp>
      <p:sp>
        <p:nvSpPr>
          <p:cNvPr id="13" name="Freeform 13"/>
          <p:cNvSpPr/>
          <p:nvPr/>
        </p:nvSpPr>
        <p:spPr>
          <a:xfrm>
            <a:off x="9218139" y="4382268"/>
            <a:ext cx="3263185" cy="3263185"/>
          </a:xfrm>
          <a:custGeom>
            <a:avLst/>
            <a:gdLst/>
            <a:ahLst/>
            <a:cxnLst/>
            <a:rect l="l" t="t" r="r" b="b"/>
            <a:pathLst>
              <a:path w="3263185" h="3263185">
                <a:moveTo>
                  <a:pt x="0" y="0"/>
                </a:moveTo>
                <a:lnTo>
                  <a:pt x="3263185" y="0"/>
                </a:lnTo>
                <a:lnTo>
                  <a:pt x="3263185" y="3263185"/>
                </a:lnTo>
                <a:lnTo>
                  <a:pt x="0" y="3263185"/>
                </a:lnTo>
                <a:lnTo>
                  <a:pt x="0" y="0"/>
                </a:lnTo>
                <a:close/>
              </a:path>
            </a:pathLst>
          </a:custGeom>
          <a:blipFill>
            <a:blip r:embed="rId17"/>
            <a:stretch>
              <a:fillRect/>
            </a:stretch>
          </a:blipFill>
        </p:spPr>
        <p:txBody>
          <a:bodyPr/>
          <a:lstStyle/>
          <a:p>
            <a:endParaRPr lang="en-GB" dirty="0"/>
          </a:p>
        </p:txBody>
      </p:sp>
      <p:sp>
        <p:nvSpPr>
          <p:cNvPr id="14" name="TextBox 14"/>
          <p:cNvSpPr txBox="1"/>
          <p:nvPr/>
        </p:nvSpPr>
        <p:spPr>
          <a:xfrm>
            <a:off x="4096261" y="5152967"/>
            <a:ext cx="4295180" cy="563872"/>
          </a:xfrm>
          <a:prstGeom prst="rect">
            <a:avLst/>
          </a:prstGeom>
        </p:spPr>
        <p:txBody>
          <a:bodyPr lIns="0" tIns="0" rIns="0" bIns="0" rtlCol="0" anchor="t">
            <a:spAutoFit/>
          </a:bodyPr>
          <a:lstStyle/>
          <a:p>
            <a:pPr algn="ctr">
              <a:lnSpc>
                <a:spcPts val="4158"/>
              </a:lnSpc>
              <a:spcBef>
                <a:spcPct val="0"/>
              </a:spcBef>
            </a:pPr>
            <a:r>
              <a:rPr lang="en-US" sz="4158" dirty="0">
                <a:solidFill>
                  <a:srgbClr val="000000"/>
                </a:solidFill>
                <a:latin typeface="KG Primary Penmanship"/>
              </a:rPr>
              <a:t>Qhobosheaneng, Lesotho</a:t>
            </a:r>
          </a:p>
        </p:txBody>
      </p:sp>
      <p:sp>
        <p:nvSpPr>
          <p:cNvPr id="15" name="TextBox 15"/>
          <p:cNvSpPr txBox="1"/>
          <p:nvPr/>
        </p:nvSpPr>
        <p:spPr>
          <a:xfrm>
            <a:off x="3913221" y="8092926"/>
            <a:ext cx="5628233" cy="563872"/>
          </a:xfrm>
          <a:prstGeom prst="rect">
            <a:avLst/>
          </a:prstGeom>
        </p:spPr>
        <p:txBody>
          <a:bodyPr lIns="0" tIns="0" rIns="0" bIns="0" rtlCol="0" anchor="t">
            <a:spAutoFit/>
          </a:bodyPr>
          <a:lstStyle/>
          <a:p>
            <a:pPr algn="ctr">
              <a:lnSpc>
                <a:spcPts val="4158"/>
              </a:lnSpc>
              <a:spcBef>
                <a:spcPct val="0"/>
              </a:spcBef>
            </a:pPr>
            <a:r>
              <a:rPr lang="en-US" sz="4158" dirty="0">
                <a:solidFill>
                  <a:srgbClr val="000000"/>
                </a:solidFill>
                <a:latin typeface="KG Primary Penmanship"/>
              </a:rPr>
              <a:t>Saint-Jacut-de-la-Mer, Ffrainc</a:t>
            </a:r>
          </a:p>
        </p:txBody>
      </p:sp>
      <p:sp>
        <p:nvSpPr>
          <p:cNvPr id="16" name="TextBox 16"/>
          <p:cNvSpPr txBox="1"/>
          <p:nvPr/>
        </p:nvSpPr>
        <p:spPr>
          <a:xfrm>
            <a:off x="3784435" y="2531495"/>
            <a:ext cx="5926675" cy="563872"/>
          </a:xfrm>
          <a:prstGeom prst="rect">
            <a:avLst/>
          </a:prstGeom>
        </p:spPr>
        <p:txBody>
          <a:bodyPr lIns="0" tIns="0" rIns="0" bIns="0" rtlCol="0" anchor="t">
            <a:spAutoFit/>
          </a:bodyPr>
          <a:lstStyle/>
          <a:p>
            <a:pPr algn="ctr">
              <a:lnSpc>
                <a:spcPts val="4158"/>
              </a:lnSpc>
              <a:spcBef>
                <a:spcPct val="0"/>
              </a:spcBef>
            </a:pPr>
            <a:r>
              <a:rPr lang="en-US" sz="4158" dirty="0">
                <a:solidFill>
                  <a:srgbClr val="000000"/>
                </a:solidFill>
                <a:latin typeface="KG Primary Penmanship"/>
              </a:rPr>
              <a:t>Ysgol Gymraeg Gwenllian, Wales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30833">
            <a:off x="2841605" y="34421"/>
            <a:ext cx="13149787" cy="2580646"/>
          </a:xfrm>
          <a:custGeom>
            <a:avLst/>
            <a:gdLst/>
            <a:ahLst/>
            <a:cxnLst/>
            <a:rect l="l" t="t" r="r" b="b"/>
            <a:pathLst>
              <a:path w="13149787" h="2580646">
                <a:moveTo>
                  <a:pt x="0" y="0"/>
                </a:moveTo>
                <a:lnTo>
                  <a:pt x="13149787" y="0"/>
                </a:lnTo>
                <a:lnTo>
                  <a:pt x="13149787" y="2580646"/>
                </a:lnTo>
                <a:lnTo>
                  <a:pt x="0" y="25806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TextBox 3"/>
          <p:cNvSpPr txBox="1"/>
          <p:nvPr/>
        </p:nvSpPr>
        <p:spPr>
          <a:xfrm>
            <a:off x="3558835" y="630685"/>
            <a:ext cx="11715326" cy="1513235"/>
          </a:xfrm>
          <a:prstGeom prst="rect">
            <a:avLst/>
          </a:prstGeom>
        </p:spPr>
        <p:txBody>
          <a:bodyPr lIns="0" tIns="0" rIns="0" bIns="0" rtlCol="0" anchor="t">
            <a:spAutoFit/>
          </a:bodyPr>
          <a:lstStyle/>
          <a:p>
            <a:pPr algn="ctr">
              <a:lnSpc>
                <a:spcPts val="5945"/>
              </a:lnSpc>
            </a:pPr>
            <a:r>
              <a:rPr lang="en-US" sz="5356" dirty="0">
                <a:solidFill>
                  <a:srgbClr val="000000"/>
                </a:solidFill>
                <a:latin typeface="Sensei"/>
              </a:rPr>
              <a:t>WHAT IMPACT HAS THIS WORK HAD ON PROVISION AND LEARNERS’ STANDARDS?</a:t>
            </a:r>
          </a:p>
        </p:txBody>
      </p:sp>
      <p:sp>
        <p:nvSpPr>
          <p:cNvPr id="4" name="Freeform 4"/>
          <p:cNvSpPr/>
          <p:nvPr/>
        </p:nvSpPr>
        <p:spPr>
          <a:xfrm>
            <a:off x="0" y="9547713"/>
            <a:ext cx="19422219" cy="12359594"/>
          </a:xfrm>
          <a:custGeom>
            <a:avLst/>
            <a:gdLst/>
            <a:ahLst/>
            <a:cxnLst/>
            <a:rect l="l" t="t" r="r" b="b"/>
            <a:pathLst>
              <a:path w="19422219" h="12359594">
                <a:moveTo>
                  <a:pt x="0" y="0"/>
                </a:moveTo>
                <a:lnTo>
                  <a:pt x="19422219" y="0"/>
                </a:lnTo>
                <a:lnTo>
                  <a:pt x="19422219" y="12359594"/>
                </a:lnTo>
                <a:lnTo>
                  <a:pt x="0" y="12359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5" name="Freeform 5"/>
          <p:cNvSpPr/>
          <p:nvPr/>
        </p:nvSpPr>
        <p:spPr>
          <a:xfrm rot="-6427984">
            <a:off x="13639754" y="-1664813"/>
            <a:ext cx="7631642" cy="4581473"/>
          </a:xfrm>
          <a:custGeom>
            <a:avLst/>
            <a:gdLst/>
            <a:ahLst/>
            <a:cxnLst/>
            <a:rect l="l" t="t" r="r" b="b"/>
            <a:pathLst>
              <a:path w="7631642" h="4581473">
                <a:moveTo>
                  <a:pt x="0" y="0"/>
                </a:moveTo>
                <a:lnTo>
                  <a:pt x="7631642" y="0"/>
                </a:lnTo>
                <a:lnTo>
                  <a:pt x="7631642" y="4581473"/>
                </a:lnTo>
                <a:lnTo>
                  <a:pt x="0" y="4581473"/>
                </a:lnTo>
                <a:lnTo>
                  <a:pt x="0" y="0"/>
                </a:lnTo>
                <a:close/>
              </a:path>
            </a:pathLst>
          </a:custGeom>
          <a:blipFill>
            <a:blip r:embed="rId6">
              <a:extLst>
                <a:ext uri="{96DAC541-7B7A-43D3-8B79-37D633B846F1}">
                  <asvg:svgBlip xmlns:asvg="http://schemas.microsoft.com/office/drawing/2016/SVG/main" r:embed="rId7"/>
                </a:ext>
              </a:extLst>
            </a:blip>
            <a:stretch>
              <a:fillRect l="-6932" r="-138796" b="-132199"/>
            </a:stretch>
          </a:blipFill>
        </p:spPr>
        <p:txBody>
          <a:bodyPr/>
          <a:lstStyle/>
          <a:p>
            <a:endParaRPr lang="en-GB" dirty="0"/>
          </a:p>
        </p:txBody>
      </p:sp>
      <p:sp>
        <p:nvSpPr>
          <p:cNvPr id="6" name="Freeform 6"/>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8">
              <a:extLst>
                <a:ext uri="{96DAC541-7B7A-43D3-8B79-37D633B846F1}">
                  <asvg:svgBlip xmlns:asvg="http://schemas.microsoft.com/office/drawing/2016/SVG/main" r:embed="rId9"/>
                </a:ext>
              </a:extLst>
            </a:blip>
            <a:stretch>
              <a:fillRect l="-104187" t="-273663"/>
            </a:stretch>
          </a:blipFill>
        </p:spPr>
        <p:txBody>
          <a:bodyPr/>
          <a:lstStyle/>
          <a:p>
            <a:endParaRPr lang="en-GB" dirty="0"/>
          </a:p>
        </p:txBody>
      </p:sp>
      <p:sp>
        <p:nvSpPr>
          <p:cNvPr id="7" name="Freeform 7"/>
          <p:cNvSpPr/>
          <p:nvPr/>
        </p:nvSpPr>
        <p:spPr>
          <a:xfrm rot="-1029845">
            <a:off x="338388" y="9024370"/>
            <a:ext cx="1490333" cy="1043233"/>
          </a:xfrm>
          <a:custGeom>
            <a:avLst/>
            <a:gdLst/>
            <a:ahLst/>
            <a:cxnLst/>
            <a:rect l="l" t="t" r="r" b="b"/>
            <a:pathLst>
              <a:path w="1490333" h="1043233">
                <a:moveTo>
                  <a:pt x="0" y="0"/>
                </a:moveTo>
                <a:lnTo>
                  <a:pt x="1490333" y="0"/>
                </a:lnTo>
                <a:lnTo>
                  <a:pt x="1490333" y="1043233"/>
                </a:lnTo>
                <a:lnTo>
                  <a:pt x="0" y="10432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8" name="TextBox 8"/>
          <p:cNvSpPr txBox="1"/>
          <p:nvPr/>
        </p:nvSpPr>
        <p:spPr>
          <a:xfrm>
            <a:off x="217641" y="3040806"/>
            <a:ext cx="17844339" cy="6184642"/>
          </a:xfrm>
          <a:prstGeom prst="rect">
            <a:avLst/>
          </a:prstGeom>
        </p:spPr>
        <p:txBody>
          <a:bodyPr lIns="0" tIns="0" rIns="0" bIns="0" rtlCol="0" anchor="t">
            <a:spAutoFit/>
          </a:bodyPr>
          <a:lstStyle/>
          <a:p>
            <a:pPr algn="ctr">
              <a:lnSpc>
                <a:spcPts val="4758"/>
              </a:lnSpc>
              <a:spcBef>
                <a:spcPct val="0"/>
              </a:spcBef>
            </a:pPr>
            <a:r>
              <a:rPr lang="en-US" sz="4758" dirty="0">
                <a:solidFill>
                  <a:srgbClr val="000000"/>
                </a:solidFill>
                <a:latin typeface="KG Primary Penmanship"/>
              </a:rPr>
              <a:t>Estyn 2023: ‘</a:t>
            </a:r>
            <a:r>
              <a:rPr lang="en-GB" sz="4758" dirty="0">
                <a:solidFill>
                  <a:srgbClr val="000000"/>
                </a:solidFill>
                <a:latin typeface="KG Primary Penmanship"/>
              </a:rPr>
              <a:t>His robust vision, which is based on the history of Princess Gwenllian, has been crafted skilfully to foster pupils’ pride in belonging to the local area and Wales. This, in turn, supports pupils to broaden their horizons and apply their skills in a rich range of learning experiences</a:t>
            </a:r>
            <a:r>
              <a:rPr lang="en-US" sz="4758" dirty="0">
                <a:solidFill>
                  <a:srgbClr val="000000"/>
                </a:solidFill>
                <a:latin typeface="KG Primary Penmanship"/>
              </a:rPr>
              <a:t>’.</a:t>
            </a:r>
          </a:p>
          <a:p>
            <a:pPr algn="ctr">
              <a:lnSpc>
                <a:spcPts val="4758"/>
              </a:lnSpc>
              <a:spcBef>
                <a:spcPct val="0"/>
              </a:spcBef>
            </a:pPr>
            <a:endParaRPr lang="en-US" sz="4758" dirty="0">
              <a:solidFill>
                <a:srgbClr val="000000"/>
              </a:solidFill>
              <a:latin typeface="KG Primary Penmanship"/>
            </a:endParaRPr>
          </a:p>
          <a:p>
            <a:pPr algn="ctr">
              <a:lnSpc>
                <a:spcPts val="4758"/>
              </a:lnSpc>
              <a:spcBef>
                <a:spcPct val="0"/>
              </a:spcBef>
            </a:pPr>
            <a:r>
              <a:rPr lang="en-US" sz="4758" dirty="0">
                <a:solidFill>
                  <a:srgbClr val="000000"/>
                </a:solidFill>
                <a:latin typeface="KG Primary Penmanship"/>
              </a:rPr>
              <a:t>The dedication of our staff and pupils in the community has also had a positive effect on teaching and learning because we provide opportunities to develop an understanding of our own history and </a:t>
            </a:r>
            <a:r>
              <a:rPr lang="en-US" sz="4758" i="1" dirty="0">
                <a:solidFill>
                  <a:srgbClr val="000000"/>
                </a:solidFill>
                <a:latin typeface="KG Primary Penmanship"/>
              </a:rPr>
              <a:t>cynefin</a:t>
            </a:r>
            <a:r>
              <a:rPr lang="en-US" sz="4758" dirty="0">
                <a:solidFill>
                  <a:srgbClr val="000000"/>
                </a:solidFill>
                <a:latin typeface="KG Primary Penmanship"/>
              </a:rPr>
              <a:t> (local area). As a result, learners have an inherent pride towards their </a:t>
            </a:r>
            <a:r>
              <a:rPr lang="en-US" sz="4758" i="1" dirty="0">
                <a:solidFill>
                  <a:srgbClr val="000000"/>
                </a:solidFill>
                <a:latin typeface="KG Primary Penmanship"/>
              </a:rPr>
              <a:t>cynefin</a:t>
            </a:r>
            <a:r>
              <a:rPr lang="en-US" sz="4758" dirty="0">
                <a:solidFill>
                  <a:srgbClr val="000000"/>
                </a:solidFill>
                <a:latin typeface="KG Primary Penmanship"/>
              </a:rPr>
              <a:t>, their local area and their heritage. They are valued members of the community and the community is an integral part of the school.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a:off x="8829483" y="7344756"/>
            <a:ext cx="709752" cy="709752"/>
          </a:xfrm>
          <a:custGeom>
            <a:avLst/>
            <a:gdLst/>
            <a:ahLst/>
            <a:cxnLst/>
            <a:rect l="l" t="t" r="r" b="b"/>
            <a:pathLst>
              <a:path w="709752" h="709752">
                <a:moveTo>
                  <a:pt x="0" y="0"/>
                </a:moveTo>
                <a:lnTo>
                  <a:pt x="709752" y="0"/>
                </a:lnTo>
                <a:lnTo>
                  <a:pt x="709752" y="709752"/>
                </a:lnTo>
                <a:lnTo>
                  <a:pt x="0" y="709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p:cNvSpPr/>
          <p:nvPr/>
        </p:nvSpPr>
        <p:spPr>
          <a:xfrm>
            <a:off x="9830344" y="8390653"/>
            <a:ext cx="4779416" cy="693015"/>
          </a:xfrm>
          <a:custGeom>
            <a:avLst/>
            <a:gdLst/>
            <a:ahLst/>
            <a:cxnLst/>
            <a:rect l="l" t="t" r="r" b="b"/>
            <a:pathLst>
              <a:path w="4779416" h="693015">
                <a:moveTo>
                  <a:pt x="0" y="0"/>
                </a:moveTo>
                <a:lnTo>
                  <a:pt x="4779416" y="0"/>
                </a:lnTo>
                <a:lnTo>
                  <a:pt x="4779416" y="693015"/>
                </a:lnTo>
                <a:lnTo>
                  <a:pt x="0" y="693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4" name="Freeform 4"/>
          <p:cNvSpPr/>
          <p:nvPr/>
        </p:nvSpPr>
        <p:spPr>
          <a:xfrm>
            <a:off x="10135013" y="8343292"/>
            <a:ext cx="4779416" cy="693015"/>
          </a:xfrm>
          <a:custGeom>
            <a:avLst/>
            <a:gdLst/>
            <a:ahLst/>
            <a:cxnLst/>
            <a:rect l="l" t="t" r="r" b="b"/>
            <a:pathLst>
              <a:path w="4779416" h="693015">
                <a:moveTo>
                  <a:pt x="0" y="0"/>
                </a:moveTo>
                <a:lnTo>
                  <a:pt x="4779415" y="0"/>
                </a:lnTo>
                <a:lnTo>
                  <a:pt x="4779415" y="693015"/>
                </a:lnTo>
                <a:lnTo>
                  <a:pt x="0" y="693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5" name="Freeform 5"/>
          <p:cNvSpPr/>
          <p:nvPr/>
        </p:nvSpPr>
        <p:spPr>
          <a:xfrm>
            <a:off x="12100115" y="8379335"/>
            <a:ext cx="4282271" cy="620929"/>
          </a:xfrm>
          <a:custGeom>
            <a:avLst/>
            <a:gdLst/>
            <a:ahLst/>
            <a:cxnLst/>
            <a:rect l="l" t="t" r="r" b="b"/>
            <a:pathLst>
              <a:path w="4282271" h="620929">
                <a:moveTo>
                  <a:pt x="0" y="0"/>
                </a:moveTo>
                <a:lnTo>
                  <a:pt x="4282271" y="0"/>
                </a:lnTo>
                <a:lnTo>
                  <a:pt x="4282271" y="620929"/>
                </a:lnTo>
                <a:lnTo>
                  <a:pt x="0" y="620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6" name="Freeform 6"/>
          <p:cNvSpPr/>
          <p:nvPr/>
        </p:nvSpPr>
        <p:spPr>
          <a:xfrm rot="130833">
            <a:off x="2698513" y="-44261"/>
            <a:ext cx="8482282" cy="1664648"/>
          </a:xfrm>
          <a:custGeom>
            <a:avLst/>
            <a:gdLst/>
            <a:ahLst/>
            <a:cxnLst/>
            <a:rect l="l" t="t" r="r" b="b"/>
            <a:pathLst>
              <a:path w="8482282" h="1664648">
                <a:moveTo>
                  <a:pt x="0" y="0"/>
                </a:moveTo>
                <a:lnTo>
                  <a:pt x="8482282" y="0"/>
                </a:lnTo>
                <a:lnTo>
                  <a:pt x="8482282" y="1664648"/>
                </a:lnTo>
                <a:lnTo>
                  <a:pt x="0" y="1664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7" name="TextBox 7"/>
          <p:cNvSpPr txBox="1"/>
          <p:nvPr/>
        </p:nvSpPr>
        <p:spPr>
          <a:xfrm>
            <a:off x="2796204" y="367117"/>
            <a:ext cx="8413189" cy="889517"/>
          </a:xfrm>
          <a:prstGeom prst="rect">
            <a:avLst/>
          </a:prstGeom>
        </p:spPr>
        <p:txBody>
          <a:bodyPr wrap="square" lIns="0" tIns="0" rIns="0" bIns="0" rtlCol="0" anchor="t">
            <a:spAutoFit/>
          </a:bodyPr>
          <a:lstStyle/>
          <a:p>
            <a:pPr algn="ctr">
              <a:lnSpc>
                <a:spcPts val="6833"/>
              </a:lnSpc>
            </a:pPr>
            <a:r>
              <a:rPr lang="en-US" sz="6156" dirty="0">
                <a:solidFill>
                  <a:srgbClr val="000000"/>
                </a:solidFill>
                <a:latin typeface="Sensei"/>
              </a:rPr>
              <a:t>FOR MORE INFORMATION</a:t>
            </a:r>
          </a:p>
        </p:txBody>
      </p:sp>
      <p:sp>
        <p:nvSpPr>
          <p:cNvPr id="8" name="Freeform 8"/>
          <p:cNvSpPr/>
          <p:nvPr/>
        </p:nvSpPr>
        <p:spPr>
          <a:xfrm>
            <a:off x="9830344" y="6221669"/>
            <a:ext cx="4779416" cy="693015"/>
          </a:xfrm>
          <a:custGeom>
            <a:avLst/>
            <a:gdLst/>
            <a:ahLst/>
            <a:cxnLst/>
            <a:rect l="l" t="t" r="r" b="b"/>
            <a:pathLst>
              <a:path w="4779416" h="693015">
                <a:moveTo>
                  <a:pt x="0" y="0"/>
                </a:moveTo>
                <a:lnTo>
                  <a:pt x="4779416" y="0"/>
                </a:lnTo>
                <a:lnTo>
                  <a:pt x="4779416" y="693015"/>
                </a:lnTo>
                <a:lnTo>
                  <a:pt x="0" y="693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9" name="Freeform 9"/>
          <p:cNvSpPr/>
          <p:nvPr/>
        </p:nvSpPr>
        <p:spPr>
          <a:xfrm>
            <a:off x="9710407" y="7171859"/>
            <a:ext cx="6305227" cy="914258"/>
          </a:xfrm>
          <a:custGeom>
            <a:avLst/>
            <a:gdLst/>
            <a:ahLst/>
            <a:cxnLst/>
            <a:rect l="l" t="t" r="r" b="b"/>
            <a:pathLst>
              <a:path w="6305227" h="914258">
                <a:moveTo>
                  <a:pt x="0" y="0"/>
                </a:moveTo>
                <a:lnTo>
                  <a:pt x="6305228" y="0"/>
                </a:lnTo>
                <a:lnTo>
                  <a:pt x="6305228" y="914258"/>
                </a:lnTo>
                <a:lnTo>
                  <a:pt x="0" y="914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10" name="Group 10"/>
          <p:cNvGrpSpPr/>
          <p:nvPr/>
        </p:nvGrpSpPr>
        <p:grpSpPr>
          <a:xfrm>
            <a:off x="-174857" y="2096232"/>
            <a:ext cx="6763435" cy="7523147"/>
            <a:chOff x="687070" y="247650"/>
            <a:chExt cx="11148060" cy="12400280"/>
          </a:xfrm>
        </p:grpSpPr>
        <p:sp>
          <p:nvSpPr>
            <p:cNvPr id="11" name="Freeform 11"/>
            <p:cNvSpPr/>
            <p:nvPr/>
          </p:nvSpPr>
          <p:spPr>
            <a:xfrm>
              <a:off x="0" y="0"/>
              <a:ext cx="11148060" cy="12400280"/>
            </a:xfrm>
            <a:custGeom>
              <a:avLst/>
              <a:gdLst/>
              <a:ahLst/>
              <a:cxnLst/>
              <a:rect l="l" t="t" r="r" b="b"/>
              <a:pathLst>
                <a:path w="11148060"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8"/>
              <a:stretch>
                <a:fillRect l="-56287"/>
              </a:stretch>
            </a:blipFill>
          </p:spPr>
          <p:txBody>
            <a:bodyPr/>
            <a:lstStyle/>
            <a:p>
              <a:endParaRPr lang="en-GB" dirty="0"/>
            </a:p>
          </p:txBody>
        </p:sp>
      </p:grpSp>
      <p:sp>
        <p:nvSpPr>
          <p:cNvPr id="12" name="Freeform 12"/>
          <p:cNvSpPr/>
          <p:nvPr/>
        </p:nvSpPr>
        <p:spPr>
          <a:xfrm>
            <a:off x="0" y="9258300"/>
            <a:ext cx="19877011" cy="12649007"/>
          </a:xfrm>
          <a:custGeom>
            <a:avLst/>
            <a:gdLst/>
            <a:ahLst/>
            <a:cxnLst/>
            <a:rect l="l" t="t" r="r" b="b"/>
            <a:pathLst>
              <a:path w="19877011" h="12649007">
                <a:moveTo>
                  <a:pt x="0" y="0"/>
                </a:moveTo>
                <a:lnTo>
                  <a:pt x="19877011" y="0"/>
                </a:lnTo>
                <a:lnTo>
                  <a:pt x="19877011" y="12649007"/>
                </a:lnTo>
                <a:lnTo>
                  <a:pt x="0" y="126490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
        <p:nvSpPr>
          <p:cNvPr id="13" name="Freeform 13"/>
          <p:cNvSpPr/>
          <p:nvPr/>
        </p:nvSpPr>
        <p:spPr>
          <a:xfrm rot="-6427984">
            <a:off x="12805392" y="193332"/>
            <a:ext cx="7631642" cy="4581473"/>
          </a:xfrm>
          <a:custGeom>
            <a:avLst/>
            <a:gdLst/>
            <a:ahLst/>
            <a:cxnLst/>
            <a:rect l="l" t="t" r="r" b="b"/>
            <a:pathLst>
              <a:path w="7631642" h="4581473">
                <a:moveTo>
                  <a:pt x="0" y="0"/>
                </a:moveTo>
                <a:lnTo>
                  <a:pt x="7631642" y="0"/>
                </a:lnTo>
                <a:lnTo>
                  <a:pt x="7631642" y="4581472"/>
                </a:lnTo>
                <a:lnTo>
                  <a:pt x="0" y="4581472"/>
                </a:lnTo>
                <a:lnTo>
                  <a:pt x="0" y="0"/>
                </a:lnTo>
                <a:close/>
              </a:path>
            </a:pathLst>
          </a:custGeom>
          <a:blipFill>
            <a:blip r:embed="rId11">
              <a:extLst>
                <a:ext uri="{96DAC541-7B7A-43D3-8B79-37D633B846F1}">
                  <asvg:svgBlip xmlns:asvg="http://schemas.microsoft.com/office/drawing/2016/SVG/main" r:embed="rId12"/>
                </a:ext>
              </a:extLst>
            </a:blip>
            <a:stretch>
              <a:fillRect l="-6932" r="-138796" b="-132199"/>
            </a:stretch>
          </a:blipFill>
        </p:spPr>
        <p:txBody>
          <a:bodyPr/>
          <a:lstStyle/>
          <a:p>
            <a:endParaRPr lang="en-GB" dirty="0"/>
          </a:p>
        </p:txBody>
      </p:sp>
      <p:sp>
        <p:nvSpPr>
          <p:cNvPr id="14" name="Freeform 14"/>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13">
              <a:extLst>
                <a:ext uri="{96DAC541-7B7A-43D3-8B79-37D633B846F1}">
                  <asvg:svgBlip xmlns:asvg="http://schemas.microsoft.com/office/drawing/2016/SVG/main" r:embed="rId14"/>
                </a:ext>
              </a:extLst>
            </a:blip>
            <a:stretch>
              <a:fillRect l="-104187" t="-273663"/>
            </a:stretch>
          </a:blipFill>
        </p:spPr>
        <p:txBody>
          <a:bodyPr/>
          <a:lstStyle/>
          <a:p>
            <a:endParaRPr lang="en-GB" dirty="0"/>
          </a:p>
        </p:txBody>
      </p:sp>
      <p:sp>
        <p:nvSpPr>
          <p:cNvPr id="15" name="Freeform 15"/>
          <p:cNvSpPr/>
          <p:nvPr/>
        </p:nvSpPr>
        <p:spPr>
          <a:xfrm rot="-1029845">
            <a:off x="263256" y="871025"/>
            <a:ext cx="2087234" cy="1461064"/>
          </a:xfrm>
          <a:custGeom>
            <a:avLst/>
            <a:gdLst/>
            <a:ahLst/>
            <a:cxnLst/>
            <a:rect l="l" t="t" r="r" b="b"/>
            <a:pathLst>
              <a:path w="2087234" h="1461064">
                <a:moveTo>
                  <a:pt x="0" y="0"/>
                </a:moveTo>
                <a:lnTo>
                  <a:pt x="2087234" y="0"/>
                </a:lnTo>
                <a:lnTo>
                  <a:pt x="2087234" y="1461064"/>
                </a:lnTo>
                <a:lnTo>
                  <a:pt x="0" y="14610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dirty="0"/>
          </a:p>
        </p:txBody>
      </p:sp>
      <p:sp>
        <p:nvSpPr>
          <p:cNvPr id="16" name="Freeform 16"/>
          <p:cNvSpPr/>
          <p:nvPr/>
        </p:nvSpPr>
        <p:spPr>
          <a:xfrm>
            <a:off x="8738434" y="6168272"/>
            <a:ext cx="891849" cy="890735"/>
          </a:xfrm>
          <a:custGeom>
            <a:avLst/>
            <a:gdLst/>
            <a:ahLst/>
            <a:cxnLst/>
            <a:rect l="l" t="t" r="r" b="b"/>
            <a:pathLst>
              <a:path w="891849" h="890735">
                <a:moveTo>
                  <a:pt x="0" y="0"/>
                </a:moveTo>
                <a:lnTo>
                  <a:pt x="891850" y="0"/>
                </a:lnTo>
                <a:lnTo>
                  <a:pt x="891850" y="890734"/>
                </a:lnTo>
                <a:lnTo>
                  <a:pt x="0" y="89073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dirty="0"/>
          </a:p>
        </p:txBody>
      </p:sp>
      <p:sp>
        <p:nvSpPr>
          <p:cNvPr id="17" name="Freeform 17"/>
          <p:cNvSpPr/>
          <p:nvPr/>
        </p:nvSpPr>
        <p:spPr>
          <a:xfrm>
            <a:off x="8728884" y="8343292"/>
            <a:ext cx="901400" cy="1051195"/>
          </a:xfrm>
          <a:custGeom>
            <a:avLst/>
            <a:gdLst/>
            <a:ahLst/>
            <a:cxnLst/>
            <a:rect l="l" t="t" r="r" b="b"/>
            <a:pathLst>
              <a:path w="901400" h="1051195">
                <a:moveTo>
                  <a:pt x="0" y="0"/>
                </a:moveTo>
                <a:lnTo>
                  <a:pt x="901400" y="0"/>
                </a:lnTo>
                <a:lnTo>
                  <a:pt x="901400" y="1051195"/>
                </a:lnTo>
                <a:lnTo>
                  <a:pt x="0" y="105119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dirty="0"/>
          </a:p>
        </p:txBody>
      </p:sp>
      <p:sp>
        <p:nvSpPr>
          <p:cNvPr id="18" name="Freeform 18"/>
          <p:cNvSpPr/>
          <p:nvPr/>
        </p:nvSpPr>
        <p:spPr>
          <a:xfrm rot="638585">
            <a:off x="10959266" y="1122383"/>
            <a:ext cx="4697512" cy="4801516"/>
          </a:xfrm>
          <a:custGeom>
            <a:avLst/>
            <a:gdLst/>
            <a:ahLst/>
            <a:cxnLst/>
            <a:rect l="l" t="t" r="r" b="b"/>
            <a:pathLst>
              <a:path w="4697512" h="4801516">
                <a:moveTo>
                  <a:pt x="0" y="0"/>
                </a:moveTo>
                <a:lnTo>
                  <a:pt x="4697512" y="0"/>
                </a:lnTo>
                <a:lnTo>
                  <a:pt x="4697512" y="4801515"/>
                </a:lnTo>
                <a:lnTo>
                  <a:pt x="0" y="4801515"/>
                </a:lnTo>
                <a:lnTo>
                  <a:pt x="0" y="0"/>
                </a:lnTo>
                <a:close/>
              </a:path>
            </a:pathLst>
          </a:custGeom>
          <a:blipFill>
            <a:blip r:embed="rId21"/>
            <a:stretch>
              <a:fillRect/>
            </a:stretch>
          </a:blipFill>
        </p:spPr>
        <p:txBody>
          <a:bodyPr/>
          <a:lstStyle/>
          <a:p>
            <a:endParaRPr lang="en-GB" dirty="0"/>
          </a:p>
        </p:txBody>
      </p:sp>
      <p:sp>
        <p:nvSpPr>
          <p:cNvPr id="19" name="Freeform 19"/>
          <p:cNvSpPr/>
          <p:nvPr/>
        </p:nvSpPr>
        <p:spPr>
          <a:xfrm>
            <a:off x="16015635" y="595580"/>
            <a:ext cx="1765021" cy="1765021"/>
          </a:xfrm>
          <a:custGeom>
            <a:avLst/>
            <a:gdLst/>
            <a:ahLst/>
            <a:cxnLst/>
            <a:rect l="l" t="t" r="r" b="b"/>
            <a:pathLst>
              <a:path w="1765021" h="1765021">
                <a:moveTo>
                  <a:pt x="0" y="0"/>
                </a:moveTo>
                <a:lnTo>
                  <a:pt x="1765021" y="0"/>
                </a:lnTo>
                <a:lnTo>
                  <a:pt x="1765021" y="1765021"/>
                </a:lnTo>
                <a:lnTo>
                  <a:pt x="0" y="176502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dirty="0"/>
          </a:p>
        </p:txBody>
      </p:sp>
      <p:sp>
        <p:nvSpPr>
          <p:cNvPr id="20" name="Freeform 20"/>
          <p:cNvSpPr/>
          <p:nvPr/>
        </p:nvSpPr>
        <p:spPr>
          <a:xfrm>
            <a:off x="8626827" y="2710104"/>
            <a:ext cx="2167161" cy="2124667"/>
          </a:xfrm>
          <a:custGeom>
            <a:avLst/>
            <a:gdLst/>
            <a:ahLst/>
            <a:cxnLst/>
            <a:rect l="l" t="t" r="r" b="b"/>
            <a:pathLst>
              <a:path w="2167161" h="2124667">
                <a:moveTo>
                  <a:pt x="0" y="0"/>
                </a:moveTo>
                <a:lnTo>
                  <a:pt x="2167160" y="0"/>
                </a:lnTo>
                <a:lnTo>
                  <a:pt x="2167160" y="2124668"/>
                </a:lnTo>
                <a:lnTo>
                  <a:pt x="0" y="2124668"/>
                </a:lnTo>
                <a:lnTo>
                  <a:pt x="0" y="0"/>
                </a:lnTo>
                <a:close/>
              </a:path>
            </a:pathLst>
          </a:custGeom>
          <a:blipFill>
            <a:blip r:embed="rId24"/>
            <a:stretch>
              <a:fillRect/>
            </a:stretch>
          </a:blipFill>
        </p:spPr>
        <p:txBody>
          <a:bodyPr/>
          <a:lstStyle/>
          <a:p>
            <a:endParaRPr lang="en-GB" dirty="0"/>
          </a:p>
        </p:txBody>
      </p:sp>
      <p:sp>
        <p:nvSpPr>
          <p:cNvPr id="21" name="TextBox 21"/>
          <p:cNvSpPr txBox="1"/>
          <p:nvPr/>
        </p:nvSpPr>
        <p:spPr>
          <a:xfrm>
            <a:off x="10135013" y="7245672"/>
            <a:ext cx="5642340" cy="745995"/>
          </a:xfrm>
          <a:prstGeom prst="rect">
            <a:avLst/>
          </a:prstGeom>
        </p:spPr>
        <p:txBody>
          <a:bodyPr lIns="0" tIns="0" rIns="0" bIns="0" rtlCol="0" anchor="t">
            <a:spAutoFit/>
          </a:bodyPr>
          <a:lstStyle/>
          <a:p>
            <a:pPr>
              <a:lnSpc>
                <a:spcPts val="6137"/>
              </a:lnSpc>
            </a:pPr>
            <a:r>
              <a:rPr lang="en-US" sz="3884" dirty="0">
                <a:solidFill>
                  <a:srgbClr val="000000"/>
                </a:solidFill>
                <a:latin typeface="KG Primary Penmanship"/>
              </a:rPr>
              <a:t>www.YsgolGymraegGwenllian.com</a:t>
            </a:r>
          </a:p>
        </p:txBody>
      </p:sp>
      <p:sp>
        <p:nvSpPr>
          <p:cNvPr id="22" name="TextBox 22"/>
          <p:cNvSpPr txBox="1"/>
          <p:nvPr/>
        </p:nvSpPr>
        <p:spPr>
          <a:xfrm>
            <a:off x="10235400" y="8285614"/>
            <a:ext cx="7306975" cy="759247"/>
          </a:xfrm>
          <a:prstGeom prst="rect">
            <a:avLst/>
          </a:prstGeom>
        </p:spPr>
        <p:txBody>
          <a:bodyPr lIns="0" tIns="0" rIns="0" bIns="0" rtlCol="0" anchor="t">
            <a:spAutoFit/>
          </a:bodyPr>
          <a:lstStyle/>
          <a:p>
            <a:pPr>
              <a:lnSpc>
                <a:spcPts val="6295"/>
              </a:lnSpc>
            </a:pPr>
            <a:r>
              <a:rPr lang="en-US" sz="3984" dirty="0">
                <a:solidFill>
                  <a:srgbClr val="000000"/>
                </a:solidFill>
                <a:latin typeface="KG Primary Penmanship"/>
              </a:rPr>
              <a:t>admin@gwenllian.ysgolccc.cymru</a:t>
            </a:r>
          </a:p>
        </p:txBody>
      </p:sp>
      <p:sp>
        <p:nvSpPr>
          <p:cNvPr id="23" name="TextBox 23"/>
          <p:cNvSpPr txBox="1"/>
          <p:nvPr/>
        </p:nvSpPr>
        <p:spPr>
          <a:xfrm>
            <a:off x="10724806" y="6163990"/>
            <a:ext cx="3331687" cy="750694"/>
          </a:xfrm>
          <a:prstGeom prst="rect">
            <a:avLst/>
          </a:prstGeom>
        </p:spPr>
        <p:txBody>
          <a:bodyPr lIns="0" tIns="0" rIns="0" bIns="0" rtlCol="0" anchor="t">
            <a:spAutoFit/>
          </a:bodyPr>
          <a:lstStyle/>
          <a:p>
            <a:pPr>
              <a:lnSpc>
                <a:spcPts val="6295"/>
              </a:lnSpc>
            </a:pPr>
            <a:r>
              <a:rPr lang="en-US" sz="3984" dirty="0">
                <a:solidFill>
                  <a:srgbClr val="000000"/>
                </a:solidFill>
                <a:latin typeface="KG Primary Penmanship"/>
              </a:rPr>
              <a:t>@YsgolGwenllian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942914">
            <a:off x="14599800" y="5979458"/>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p:cNvSpPr/>
          <p:nvPr/>
        </p:nvSpPr>
        <p:spPr>
          <a:xfrm rot="-8734730">
            <a:off x="-5321245" y="-4469982"/>
            <a:ext cx="9312463" cy="8939964"/>
          </a:xfrm>
          <a:custGeom>
            <a:avLst/>
            <a:gdLst/>
            <a:ahLst/>
            <a:cxnLst/>
            <a:rect l="l" t="t" r="r" b="b"/>
            <a:pathLst>
              <a:path w="9312463" h="8939964">
                <a:moveTo>
                  <a:pt x="0" y="0"/>
                </a:moveTo>
                <a:lnTo>
                  <a:pt x="9312462" y="0"/>
                </a:lnTo>
                <a:lnTo>
                  <a:pt x="9312462" y="8939964"/>
                </a:lnTo>
                <a:lnTo>
                  <a:pt x="0" y="89399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4" name="Freeform 4"/>
          <p:cNvSpPr/>
          <p:nvPr/>
        </p:nvSpPr>
        <p:spPr>
          <a:xfrm rot="130833">
            <a:off x="3782806" y="3804427"/>
            <a:ext cx="10722387" cy="2104269"/>
          </a:xfrm>
          <a:custGeom>
            <a:avLst/>
            <a:gdLst/>
            <a:ahLst/>
            <a:cxnLst/>
            <a:rect l="l" t="t" r="r" b="b"/>
            <a:pathLst>
              <a:path w="10722387" h="2104269">
                <a:moveTo>
                  <a:pt x="0" y="0"/>
                </a:moveTo>
                <a:lnTo>
                  <a:pt x="10722388" y="0"/>
                </a:lnTo>
                <a:lnTo>
                  <a:pt x="10722388" y="2104268"/>
                </a:lnTo>
                <a:lnTo>
                  <a:pt x="0" y="2104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5" name="Freeform 5"/>
          <p:cNvSpPr/>
          <p:nvPr/>
        </p:nvSpPr>
        <p:spPr>
          <a:xfrm rot="130833">
            <a:off x="3782806" y="4378305"/>
            <a:ext cx="10722387" cy="2104269"/>
          </a:xfrm>
          <a:custGeom>
            <a:avLst/>
            <a:gdLst/>
            <a:ahLst/>
            <a:cxnLst/>
            <a:rect l="l" t="t" r="r" b="b"/>
            <a:pathLst>
              <a:path w="10722387" h="2104269">
                <a:moveTo>
                  <a:pt x="0" y="0"/>
                </a:moveTo>
                <a:lnTo>
                  <a:pt x="10722388" y="0"/>
                </a:lnTo>
                <a:lnTo>
                  <a:pt x="10722388" y="2104268"/>
                </a:lnTo>
                <a:lnTo>
                  <a:pt x="0" y="2104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6" name="TextBox 6"/>
          <p:cNvSpPr txBox="1"/>
          <p:nvPr/>
        </p:nvSpPr>
        <p:spPr>
          <a:xfrm>
            <a:off x="2028459" y="4441780"/>
            <a:ext cx="14231081" cy="1821781"/>
          </a:xfrm>
          <a:prstGeom prst="rect">
            <a:avLst/>
          </a:prstGeom>
        </p:spPr>
        <p:txBody>
          <a:bodyPr lIns="0" tIns="0" rIns="0" bIns="0" rtlCol="0" anchor="t">
            <a:spAutoFit/>
          </a:bodyPr>
          <a:lstStyle/>
          <a:p>
            <a:pPr algn="ctr">
              <a:lnSpc>
                <a:spcPts val="14223"/>
              </a:lnSpc>
            </a:pPr>
            <a:r>
              <a:rPr lang="en-US" sz="14223" dirty="0">
                <a:solidFill>
                  <a:srgbClr val="231F20"/>
                </a:solidFill>
                <a:latin typeface="Sensei"/>
              </a:rPr>
              <a:t>THANK YOU</a:t>
            </a:r>
          </a:p>
        </p:txBody>
      </p:sp>
      <p:sp>
        <p:nvSpPr>
          <p:cNvPr id="7" name="Freeform 7"/>
          <p:cNvSpPr/>
          <p:nvPr/>
        </p:nvSpPr>
        <p:spPr>
          <a:xfrm rot="-7383210">
            <a:off x="15931041" y="30135"/>
            <a:ext cx="3446899" cy="2094858"/>
          </a:xfrm>
          <a:custGeom>
            <a:avLst/>
            <a:gdLst/>
            <a:ahLst/>
            <a:cxnLst/>
            <a:rect l="l" t="t" r="r" b="b"/>
            <a:pathLst>
              <a:path w="3446899" h="2094858">
                <a:moveTo>
                  <a:pt x="0" y="0"/>
                </a:moveTo>
                <a:lnTo>
                  <a:pt x="3446899" y="0"/>
                </a:lnTo>
                <a:lnTo>
                  <a:pt x="3446899" y="2094858"/>
                </a:lnTo>
                <a:lnTo>
                  <a:pt x="0" y="2094858"/>
                </a:lnTo>
                <a:lnTo>
                  <a:pt x="0" y="0"/>
                </a:lnTo>
                <a:close/>
              </a:path>
            </a:pathLst>
          </a:custGeom>
          <a:blipFill>
            <a:blip r:embed="rId8">
              <a:alphaModFix amt="80000"/>
              <a:extLst>
                <a:ext uri="{96DAC541-7B7A-43D3-8B79-37D633B846F1}">
                  <asvg:svgBlip xmlns:asvg="http://schemas.microsoft.com/office/drawing/2016/SVG/main" r:embed="rId9"/>
                </a:ext>
              </a:extLst>
            </a:blip>
            <a:stretch>
              <a:fillRect b="-45394"/>
            </a:stretch>
          </a:blipFill>
        </p:spPr>
        <p:txBody>
          <a:bodyPr/>
          <a:lstStyle/>
          <a:p>
            <a:endParaRPr lang="en-GB" dirty="0"/>
          </a:p>
        </p:txBody>
      </p:sp>
      <p:sp>
        <p:nvSpPr>
          <p:cNvPr id="8" name="Freeform 8"/>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9" name="Freeform 9"/>
          <p:cNvSpPr/>
          <p:nvPr/>
        </p:nvSpPr>
        <p:spPr>
          <a:xfrm>
            <a:off x="4021186" y="4154378"/>
            <a:ext cx="819753" cy="924968"/>
          </a:xfrm>
          <a:custGeom>
            <a:avLst/>
            <a:gdLst/>
            <a:ahLst/>
            <a:cxnLst/>
            <a:rect l="l" t="t" r="r" b="b"/>
            <a:pathLst>
              <a:path w="819753" h="924968">
                <a:moveTo>
                  <a:pt x="0" y="0"/>
                </a:moveTo>
                <a:lnTo>
                  <a:pt x="819753" y="0"/>
                </a:lnTo>
                <a:lnTo>
                  <a:pt x="819753" y="924968"/>
                </a:lnTo>
                <a:lnTo>
                  <a:pt x="0" y="9249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0" name="Freeform 10"/>
          <p:cNvSpPr/>
          <p:nvPr/>
        </p:nvSpPr>
        <p:spPr>
          <a:xfrm>
            <a:off x="13533194" y="5258635"/>
            <a:ext cx="819753" cy="924968"/>
          </a:xfrm>
          <a:custGeom>
            <a:avLst/>
            <a:gdLst/>
            <a:ahLst/>
            <a:cxnLst/>
            <a:rect l="l" t="t" r="r" b="b"/>
            <a:pathLst>
              <a:path w="819753" h="924968">
                <a:moveTo>
                  <a:pt x="0" y="0"/>
                </a:moveTo>
                <a:lnTo>
                  <a:pt x="819753" y="0"/>
                </a:lnTo>
                <a:lnTo>
                  <a:pt x="819753" y="924968"/>
                </a:lnTo>
                <a:lnTo>
                  <a:pt x="0" y="9249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1" name="Freeform 11"/>
          <p:cNvSpPr/>
          <p:nvPr/>
        </p:nvSpPr>
        <p:spPr>
          <a:xfrm rot="-92694">
            <a:off x="13011485" y="8221293"/>
            <a:ext cx="1570677" cy="1570677"/>
          </a:xfrm>
          <a:custGeom>
            <a:avLst/>
            <a:gdLst/>
            <a:ahLst/>
            <a:cxnLst/>
            <a:rect l="l" t="t" r="r" b="b"/>
            <a:pathLst>
              <a:path w="1570677" h="1570677">
                <a:moveTo>
                  <a:pt x="0" y="0"/>
                </a:moveTo>
                <a:lnTo>
                  <a:pt x="1570677" y="0"/>
                </a:lnTo>
                <a:lnTo>
                  <a:pt x="1570677" y="1570677"/>
                </a:lnTo>
                <a:lnTo>
                  <a:pt x="0" y="15706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dirty="0"/>
          </a:p>
        </p:txBody>
      </p:sp>
      <p:sp>
        <p:nvSpPr>
          <p:cNvPr id="12" name="Freeform 12"/>
          <p:cNvSpPr/>
          <p:nvPr/>
        </p:nvSpPr>
        <p:spPr>
          <a:xfrm rot="-1029845">
            <a:off x="635390" y="7812363"/>
            <a:ext cx="2404537" cy="1683176"/>
          </a:xfrm>
          <a:custGeom>
            <a:avLst/>
            <a:gdLst/>
            <a:ahLst/>
            <a:cxnLst/>
            <a:rect l="l" t="t" r="r" b="b"/>
            <a:pathLst>
              <a:path w="2404537" h="1683176">
                <a:moveTo>
                  <a:pt x="0" y="0"/>
                </a:moveTo>
                <a:lnTo>
                  <a:pt x="2404536" y="0"/>
                </a:lnTo>
                <a:lnTo>
                  <a:pt x="2404536" y="1683175"/>
                </a:lnTo>
                <a:lnTo>
                  <a:pt x="0" y="16831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dirty="0"/>
          </a:p>
        </p:txBody>
      </p:sp>
      <p:sp>
        <p:nvSpPr>
          <p:cNvPr id="13" name="Freeform 13"/>
          <p:cNvSpPr/>
          <p:nvPr/>
        </p:nvSpPr>
        <p:spPr>
          <a:xfrm>
            <a:off x="440574" y="0"/>
            <a:ext cx="2542499" cy="2542499"/>
          </a:xfrm>
          <a:custGeom>
            <a:avLst/>
            <a:gdLst/>
            <a:ahLst/>
            <a:cxnLst/>
            <a:rect l="l" t="t" r="r" b="b"/>
            <a:pathLst>
              <a:path w="2542499" h="2542499">
                <a:moveTo>
                  <a:pt x="0" y="0"/>
                </a:moveTo>
                <a:lnTo>
                  <a:pt x="2542499" y="0"/>
                </a:lnTo>
                <a:lnTo>
                  <a:pt x="2542499" y="2542499"/>
                </a:lnTo>
                <a:lnTo>
                  <a:pt x="0" y="25424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dirty="0"/>
          </a:p>
        </p:txBody>
      </p:sp>
      <p:sp>
        <p:nvSpPr>
          <p:cNvPr id="14" name="Freeform 14"/>
          <p:cNvSpPr/>
          <p:nvPr/>
        </p:nvSpPr>
        <p:spPr>
          <a:xfrm>
            <a:off x="15232142" y="7987051"/>
            <a:ext cx="2542499" cy="2542499"/>
          </a:xfrm>
          <a:custGeom>
            <a:avLst/>
            <a:gdLst/>
            <a:ahLst/>
            <a:cxnLst/>
            <a:rect l="l" t="t" r="r" b="b"/>
            <a:pathLst>
              <a:path w="2542499" h="2542499">
                <a:moveTo>
                  <a:pt x="0" y="0"/>
                </a:moveTo>
                <a:lnTo>
                  <a:pt x="2542498" y="0"/>
                </a:lnTo>
                <a:lnTo>
                  <a:pt x="2542498" y="2542498"/>
                </a:lnTo>
                <a:lnTo>
                  <a:pt x="0" y="25424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dirty="0"/>
          </a:p>
        </p:txBody>
      </p:sp>
      <p:sp>
        <p:nvSpPr>
          <p:cNvPr id="15" name="Freeform 15"/>
          <p:cNvSpPr/>
          <p:nvPr/>
        </p:nvSpPr>
        <p:spPr>
          <a:xfrm rot="766849">
            <a:off x="12488492" y="788878"/>
            <a:ext cx="2909158" cy="2909158"/>
          </a:xfrm>
          <a:custGeom>
            <a:avLst/>
            <a:gdLst/>
            <a:ahLst/>
            <a:cxnLst/>
            <a:rect l="l" t="t" r="r" b="b"/>
            <a:pathLst>
              <a:path w="2909158" h="2909158">
                <a:moveTo>
                  <a:pt x="0" y="0"/>
                </a:moveTo>
                <a:lnTo>
                  <a:pt x="2909157" y="0"/>
                </a:lnTo>
                <a:lnTo>
                  <a:pt x="2909157" y="2909158"/>
                </a:lnTo>
                <a:lnTo>
                  <a:pt x="0" y="2909158"/>
                </a:lnTo>
                <a:lnTo>
                  <a:pt x="0" y="0"/>
                </a:lnTo>
                <a:close/>
              </a:path>
            </a:pathLst>
          </a:custGeom>
          <a:blipFill>
            <a:blip r:embed="rId20"/>
            <a:stretch>
              <a:fillRect/>
            </a:stretch>
          </a:blipFill>
        </p:spPr>
        <p:txBody>
          <a:bodyPr/>
          <a:lstStyle/>
          <a:p>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0" y="9360314"/>
            <a:ext cx="18288000" cy="3507346"/>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73C4D4">
                <a:alpha val="80000"/>
              </a:srgbClr>
            </a:solidFill>
          </p:spPr>
          <p:txBody>
            <a:bodyPr/>
            <a:lstStyle/>
            <a:p>
              <a:endParaRPr lang="en-GB" dirty="0"/>
            </a:p>
          </p:txBody>
        </p:sp>
      </p:grpSp>
      <p:sp>
        <p:nvSpPr>
          <p:cNvPr id="4" name="Freeform 4"/>
          <p:cNvSpPr/>
          <p:nvPr/>
        </p:nvSpPr>
        <p:spPr>
          <a:xfrm rot="130833">
            <a:off x="2572998" y="536612"/>
            <a:ext cx="13362598" cy="2622410"/>
          </a:xfrm>
          <a:custGeom>
            <a:avLst/>
            <a:gdLst/>
            <a:ahLst/>
            <a:cxnLst/>
            <a:rect l="l" t="t" r="r" b="b"/>
            <a:pathLst>
              <a:path w="13362598" h="2622410">
                <a:moveTo>
                  <a:pt x="0" y="0"/>
                </a:moveTo>
                <a:lnTo>
                  <a:pt x="13362598" y="0"/>
                </a:lnTo>
                <a:lnTo>
                  <a:pt x="13362598" y="2622410"/>
                </a:lnTo>
                <a:lnTo>
                  <a:pt x="0" y="2622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Freeform 5"/>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en-GB" dirty="0"/>
          </a:p>
        </p:txBody>
      </p:sp>
      <p:sp>
        <p:nvSpPr>
          <p:cNvPr id="6" name="Freeform 6"/>
          <p:cNvSpPr/>
          <p:nvPr/>
        </p:nvSpPr>
        <p:spPr>
          <a:xfrm rot="-2848860">
            <a:off x="-1407331" y="-850607"/>
            <a:ext cx="3480468" cy="3334922"/>
          </a:xfrm>
          <a:custGeom>
            <a:avLst/>
            <a:gdLst/>
            <a:ahLst/>
            <a:cxnLst/>
            <a:rect l="l" t="t" r="r" b="b"/>
            <a:pathLst>
              <a:path w="3480468" h="3334922">
                <a:moveTo>
                  <a:pt x="0" y="0"/>
                </a:moveTo>
                <a:lnTo>
                  <a:pt x="3480468" y="0"/>
                </a:lnTo>
                <a:lnTo>
                  <a:pt x="3480468" y="3334922"/>
                </a:lnTo>
                <a:lnTo>
                  <a:pt x="0" y="3334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7" name="Freeform 7"/>
          <p:cNvSpPr/>
          <p:nvPr/>
        </p:nvSpPr>
        <p:spPr>
          <a:xfrm>
            <a:off x="701020" y="1375286"/>
            <a:ext cx="2037001" cy="2037001"/>
          </a:xfrm>
          <a:custGeom>
            <a:avLst/>
            <a:gdLst/>
            <a:ahLst/>
            <a:cxnLst/>
            <a:rect l="l" t="t" r="r" b="b"/>
            <a:pathLst>
              <a:path w="2037001" h="2037001">
                <a:moveTo>
                  <a:pt x="0" y="0"/>
                </a:moveTo>
                <a:lnTo>
                  <a:pt x="2037001" y="0"/>
                </a:lnTo>
                <a:lnTo>
                  <a:pt x="2037001" y="2037002"/>
                </a:lnTo>
                <a:lnTo>
                  <a:pt x="0" y="20370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8" name="Freeform 8"/>
          <p:cNvSpPr/>
          <p:nvPr/>
        </p:nvSpPr>
        <p:spPr>
          <a:xfrm rot="-1029845">
            <a:off x="426082" y="7835832"/>
            <a:ext cx="1934759" cy="1354331"/>
          </a:xfrm>
          <a:custGeom>
            <a:avLst/>
            <a:gdLst/>
            <a:ahLst/>
            <a:cxnLst/>
            <a:rect l="l" t="t" r="r" b="b"/>
            <a:pathLst>
              <a:path w="1934759" h="1354331">
                <a:moveTo>
                  <a:pt x="0" y="0"/>
                </a:moveTo>
                <a:lnTo>
                  <a:pt x="1934758" y="0"/>
                </a:lnTo>
                <a:lnTo>
                  <a:pt x="1934758" y="1354331"/>
                </a:lnTo>
                <a:lnTo>
                  <a:pt x="0" y="1354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9" name="Freeform 9"/>
          <p:cNvSpPr/>
          <p:nvPr/>
        </p:nvSpPr>
        <p:spPr>
          <a:xfrm rot="60958">
            <a:off x="16721576" y="5887128"/>
            <a:ext cx="1929643" cy="3776880"/>
          </a:xfrm>
          <a:custGeom>
            <a:avLst/>
            <a:gdLst/>
            <a:ahLst/>
            <a:cxnLst/>
            <a:rect l="l" t="t" r="r" b="b"/>
            <a:pathLst>
              <a:path w="1929643" h="3776880">
                <a:moveTo>
                  <a:pt x="0" y="0"/>
                </a:moveTo>
                <a:lnTo>
                  <a:pt x="1929642" y="0"/>
                </a:lnTo>
                <a:lnTo>
                  <a:pt x="1929642" y="3776880"/>
                </a:lnTo>
                <a:lnTo>
                  <a:pt x="0" y="37768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0" name="TextBox 10"/>
          <p:cNvSpPr txBox="1"/>
          <p:nvPr/>
        </p:nvSpPr>
        <p:spPr>
          <a:xfrm>
            <a:off x="1393461" y="3623135"/>
            <a:ext cx="15721672" cy="5944641"/>
          </a:xfrm>
          <a:prstGeom prst="rect">
            <a:avLst/>
          </a:prstGeom>
        </p:spPr>
        <p:txBody>
          <a:bodyPr lIns="0" tIns="0" rIns="0" bIns="0" rtlCol="0" anchor="t">
            <a:spAutoFit/>
          </a:bodyPr>
          <a:lstStyle/>
          <a:p>
            <a:pPr marL="867737" lvl="1" indent="-433869" algn="ctr">
              <a:lnSpc>
                <a:spcPts val="4179"/>
              </a:lnSpc>
              <a:buFont typeface="Arial"/>
              <a:buChar char="•"/>
            </a:pPr>
            <a:r>
              <a:rPr lang="en-US" sz="4019" spc="144" dirty="0">
                <a:solidFill>
                  <a:srgbClr val="231F20"/>
                </a:solidFill>
                <a:latin typeface="KG Primary Penmanship"/>
              </a:rPr>
              <a:t>The school is situated in an area that’s among the 10-20% most deprived in Wales.</a:t>
            </a:r>
          </a:p>
          <a:p>
            <a:pPr marL="867737" lvl="1" indent="-433869" algn="ctr">
              <a:lnSpc>
                <a:spcPts val="4179"/>
              </a:lnSpc>
              <a:buFont typeface="Arial"/>
              <a:buChar char="•"/>
            </a:pPr>
            <a:r>
              <a:rPr lang="en-US" sz="4019" spc="144" dirty="0">
                <a:solidFill>
                  <a:srgbClr val="231F20"/>
                </a:solidFill>
                <a:latin typeface="KG Primary Penmanship"/>
              </a:rPr>
              <a:t>Learners come from a wide variety of social backgrounds, although only 13% of learners are registered for free school meals.</a:t>
            </a:r>
          </a:p>
          <a:p>
            <a:pPr marL="867737" lvl="1" indent="-433869" algn="ctr">
              <a:lnSpc>
                <a:spcPts val="4179"/>
              </a:lnSpc>
              <a:buFont typeface="Arial"/>
              <a:buChar char="•"/>
            </a:pPr>
            <a:r>
              <a:rPr lang="en-US" sz="4019" spc="144" dirty="0">
                <a:solidFill>
                  <a:srgbClr val="231F20"/>
                </a:solidFill>
                <a:latin typeface="KG Primary Penmanship"/>
              </a:rPr>
              <a:t>A majority of pupils come from non-Welsh-speaking homes.</a:t>
            </a:r>
          </a:p>
          <a:p>
            <a:pPr marL="867737" lvl="1" indent="-433869" algn="ctr">
              <a:lnSpc>
                <a:spcPts val="4179"/>
              </a:lnSpc>
              <a:buFont typeface="Arial"/>
              <a:buChar char="•"/>
            </a:pPr>
            <a:r>
              <a:rPr lang="en-US" sz="4019" spc="144" dirty="0">
                <a:solidFill>
                  <a:srgbClr val="231F20"/>
                </a:solidFill>
                <a:latin typeface="KG Primary Penmanship"/>
              </a:rPr>
              <a:t>The school’s pupil numbers have increased significantly recently.</a:t>
            </a:r>
          </a:p>
          <a:p>
            <a:pPr marL="867737" lvl="1" indent="-433869" algn="ctr">
              <a:lnSpc>
                <a:spcPts val="4179"/>
              </a:lnSpc>
              <a:buFont typeface="Arial"/>
              <a:buChar char="•"/>
            </a:pPr>
            <a:r>
              <a:rPr lang="en-US" sz="4019" spc="144" dirty="0">
                <a:solidFill>
                  <a:srgbClr val="231F20"/>
                </a:solidFill>
                <a:latin typeface="KG Primary Penmanship"/>
              </a:rPr>
              <a:t>We are a 3-11 school and have a part-time nursery class.</a:t>
            </a:r>
          </a:p>
          <a:p>
            <a:pPr marL="867737" lvl="1" indent="-433869" algn="ctr">
              <a:lnSpc>
                <a:spcPts val="4179"/>
              </a:lnSpc>
              <a:buFont typeface="Arial"/>
              <a:buChar char="•"/>
            </a:pPr>
            <a:r>
              <a:rPr lang="en-US" sz="4019" spc="144" dirty="0">
                <a:solidFill>
                  <a:srgbClr val="231F20"/>
                </a:solidFill>
                <a:latin typeface="KG Primary Penmanship"/>
              </a:rPr>
              <a:t>The school is situated in the historic town of Kidwelly, where a number of historical attractions and stories provide rich opportunities to develop pupils’ interest and curiosity.</a:t>
            </a:r>
          </a:p>
          <a:p>
            <a:pPr algn="ctr">
              <a:lnSpc>
                <a:spcPts val="4179"/>
              </a:lnSpc>
            </a:pPr>
            <a:endParaRPr lang="en-US" sz="4019" spc="144" dirty="0">
              <a:solidFill>
                <a:srgbClr val="231F20"/>
              </a:solidFill>
              <a:latin typeface="KG Primary Penmanship"/>
            </a:endParaRPr>
          </a:p>
        </p:txBody>
      </p:sp>
      <p:sp>
        <p:nvSpPr>
          <p:cNvPr id="11" name="Freeform 11"/>
          <p:cNvSpPr/>
          <p:nvPr/>
        </p:nvSpPr>
        <p:spPr>
          <a:xfrm>
            <a:off x="523527" y="4506170"/>
            <a:ext cx="743636" cy="839081"/>
          </a:xfrm>
          <a:custGeom>
            <a:avLst/>
            <a:gdLst/>
            <a:ahLst/>
            <a:cxnLst/>
            <a:rect l="l" t="t" r="r" b="b"/>
            <a:pathLst>
              <a:path w="743636" h="839081">
                <a:moveTo>
                  <a:pt x="0" y="0"/>
                </a:moveTo>
                <a:lnTo>
                  <a:pt x="743636" y="0"/>
                </a:lnTo>
                <a:lnTo>
                  <a:pt x="743636" y="839081"/>
                </a:lnTo>
                <a:lnTo>
                  <a:pt x="0" y="8390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dirty="0"/>
          </a:p>
        </p:txBody>
      </p:sp>
      <p:sp>
        <p:nvSpPr>
          <p:cNvPr id="12" name="Freeform 12"/>
          <p:cNvSpPr/>
          <p:nvPr/>
        </p:nvSpPr>
        <p:spPr>
          <a:xfrm flipH="1">
            <a:off x="16136700" y="1207852"/>
            <a:ext cx="613671" cy="692436"/>
          </a:xfrm>
          <a:custGeom>
            <a:avLst/>
            <a:gdLst/>
            <a:ahLst/>
            <a:cxnLst/>
            <a:rect l="l" t="t" r="r" b="b"/>
            <a:pathLst>
              <a:path w="613671" h="692436">
                <a:moveTo>
                  <a:pt x="613672" y="0"/>
                </a:moveTo>
                <a:lnTo>
                  <a:pt x="0" y="0"/>
                </a:lnTo>
                <a:lnTo>
                  <a:pt x="0" y="692436"/>
                </a:lnTo>
                <a:lnTo>
                  <a:pt x="613672" y="692436"/>
                </a:lnTo>
                <a:lnTo>
                  <a:pt x="61367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dirty="0"/>
          </a:p>
        </p:txBody>
      </p:sp>
      <p:sp>
        <p:nvSpPr>
          <p:cNvPr id="13" name="TextBox 13"/>
          <p:cNvSpPr txBox="1"/>
          <p:nvPr/>
        </p:nvSpPr>
        <p:spPr>
          <a:xfrm rot="156606">
            <a:off x="2522093" y="1337874"/>
            <a:ext cx="13080076" cy="1308050"/>
          </a:xfrm>
          <a:prstGeom prst="rect">
            <a:avLst/>
          </a:prstGeom>
        </p:spPr>
        <p:txBody>
          <a:bodyPr wrap="square" lIns="0" tIns="0" rIns="0" bIns="0" rtlCol="0" anchor="t">
            <a:spAutoFit/>
          </a:bodyPr>
          <a:lstStyle/>
          <a:p>
            <a:pPr algn="ctr">
              <a:lnSpc>
                <a:spcPts val="10183"/>
              </a:lnSpc>
            </a:pPr>
            <a:r>
              <a:rPr lang="en-US" sz="10183" dirty="0">
                <a:solidFill>
                  <a:srgbClr val="231F20"/>
                </a:solidFill>
                <a:latin typeface="Sensei"/>
              </a:rPr>
              <a:t>CONTEXT OF THE SCHOOL</a:t>
            </a:r>
          </a:p>
        </p:txBody>
      </p:sp>
      <p:sp>
        <p:nvSpPr>
          <p:cNvPr id="14" name="Freeform 14"/>
          <p:cNvSpPr/>
          <p:nvPr/>
        </p:nvSpPr>
        <p:spPr>
          <a:xfrm rot="766849">
            <a:off x="14800772" y="8337400"/>
            <a:ext cx="1775231" cy="1775231"/>
          </a:xfrm>
          <a:custGeom>
            <a:avLst/>
            <a:gdLst/>
            <a:ahLst/>
            <a:cxnLst/>
            <a:rect l="l" t="t" r="r" b="b"/>
            <a:pathLst>
              <a:path w="1775231" h="1775231">
                <a:moveTo>
                  <a:pt x="0" y="0"/>
                </a:moveTo>
                <a:lnTo>
                  <a:pt x="1775232" y="0"/>
                </a:lnTo>
                <a:lnTo>
                  <a:pt x="1775232" y="1775232"/>
                </a:lnTo>
                <a:lnTo>
                  <a:pt x="0" y="1775232"/>
                </a:lnTo>
                <a:lnTo>
                  <a:pt x="0" y="0"/>
                </a:lnTo>
                <a:close/>
              </a:path>
            </a:pathLst>
          </a:custGeom>
          <a:blipFill>
            <a:blip r:embed="rId16"/>
            <a:stretch>
              <a:fillRect/>
            </a:stretch>
          </a:blipFill>
        </p:spPr>
        <p:txBody>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txBody>
          <a:bodyPr/>
          <a:lstStyle/>
          <a:p>
            <a:endParaRPr lang="en-GB" dirty="0"/>
          </a:p>
        </p:txBody>
      </p:sp>
      <p:grpSp>
        <p:nvGrpSpPr>
          <p:cNvPr id="3" name="Group 3"/>
          <p:cNvGrpSpPr/>
          <p:nvPr/>
        </p:nvGrpSpPr>
        <p:grpSpPr>
          <a:xfrm>
            <a:off x="-439691" y="1158962"/>
            <a:ext cx="3982180" cy="4429483"/>
            <a:chOff x="687070" y="247650"/>
            <a:chExt cx="11148060" cy="12400280"/>
          </a:xfrm>
        </p:grpSpPr>
        <p:sp>
          <p:nvSpPr>
            <p:cNvPr id="4" name="Freeform 4"/>
            <p:cNvSpPr/>
            <p:nvPr/>
          </p:nvSpPr>
          <p:spPr>
            <a:xfrm>
              <a:off x="0" y="0"/>
              <a:ext cx="11148060" cy="12400280"/>
            </a:xfrm>
            <a:custGeom>
              <a:avLst/>
              <a:gdLst/>
              <a:ahLst/>
              <a:cxnLst/>
              <a:rect l="l" t="t" r="r" b="b"/>
              <a:pathLst>
                <a:path w="11148060"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4"/>
              <a:stretch>
                <a:fillRect l="-33766" r="-33766"/>
              </a:stretch>
            </a:blipFill>
          </p:spPr>
          <p:txBody>
            <a:bodyPr/>
            <a:lstStyle/>
            <a:p>
              <a:endParaRPr lang="en-GB" dirty="0"/>
            </a:p>
          </p:txBody>
        </p:sp>
      </p:grpSp>
      <p:sp>
        <p:nvSpPr>
          <p:cNvPr id="5" name="Freeform 5"/>
          <p:cNvSpPr/>
          <p:nvPr/>
        </p:nvSpPr>
        <p:spPr>
          <a:xfrm>
            <a:off x="13029431" y="6096006"/>
            <a:ext cx="5504339" cy="5396702"/>
          </a:xfrm>
          <a:custGeom>
            <a:avLst/>
            <a:gdLst/>
            <a:ahLst/>
            <a:cxnLst/>
            <a:rect l="l" t="t" r="r" b="b"/>
            <a:pathLst>
              <a:path w="5504339" h="5396702">
                <a:moveTo>
                  <a:pt x="0" y="0"/>
                </a:moveTo>
                <a:lnTo>
                  <a:pt x="5504340" y="0"/>
                </a:lnTo>
                <a:lnTo>
                  <a:pt x="5504340" y="5396702"/>
                </a:lnTo>
                <a:lnTo>
                  <a:pt x="0" y="5396702"/>
                </a:lnTo>
                <a:lnTo>
                  <a:pt x="0" y="0"/>
                </a:lnTo>
                <a:close/>
              </a:path>
            </a:pathLst>
          </a:custGeom>
          <a:blipFill>
            <a:blip r:embed="rId5">
              <a:extLst>
                <a:ext uri="{96DAC541-7B7A-43D3-8B79-37D633B846F1}">
                  <asvg:svgBlip xmlns:asvg="http://schemas.microsoft.com/office/drawing/2016/SVG/main" r:embed="rId6"/>
                </a:ext>
              </a:extLst>
            </a:blip>
            <a:stretch>
              <a:fillRect r="-12974" b="-15227"/>
            </a:stretch>
          </a:blipFill>
        </p:spPr>
        <p:txBody>
          <a:bodyPr/>
          <a:lstStyle/>
          <a:p>
            <a:endParaRPr lang="en-GB" dirty="0"/>
          </a:p>
        </p:txBody>
      </p:sp>
      <p:sp>
        <p:nvSpPr>
          <p:cNvPr id="6" name="TextBox 6"/>
          <p:cNvSpPr txBox="1"/>
          <p:nvPr/>
        </p:nvSpPr>
        <p:spPr>
          <a:xfrm>
            <a:off x="3233600" y="238897"/>
            <a:ext cx="13007200" cy="2460218"/>
          </a:xfrm>
          <a:prstGeom prst="rect">
            <a:avLst/>
          </a:prstGeom>
        </p:spPr>
        <p:txBody>
          <a:bodyPr lIns="0" tIns="0" rIns="0" bIns="0" rtlCol="0" anchor="t">
            <a:spAutoFit/>
          </a:bodyPr>
          <a:lstStyle/>
          <a:p>
            <a:pPr algn="ctr">
              <a:lnSpc>
                <a:spcPts val="9483"/>
              </a:lnSpc>
            </a:pPr>
            <a:r>
              <a:rPr lang="en-US" sz="9483" dirty="0">
                <a:solidFill>
                  <a:srgbClr val="231F20"/>
                </a:solidFill>
                <a:latin typeface="Sensei"/>
              </a:rPr>
              <a:t>CURRICULUM FOR WALES: </a:t>
            </a:r>
          </a:p>
          <a:p>
            <a:pPr algn="ctr">
              <a:lnSpc>
                <a:spcPts val="9483"/>
              </a:lnSpc>
            </a:pPr>
            <a:r>
              <a:rPr lang="en-US" sz="9483" dirty="0">
                <a:solidFill>
                  <a:srgbClr val="231F20"/>
                </a:solidFill>
                <a:latin typeface="Sensei"/>
              </a:rPr>
              <a:t>A NEW OPPORTUNITY!</a:t>
            </a:r>
          </a:p>
        </p:txBody>
      </p:sp>
      <p:sp>
        <p:nvSpPr>
          <p:cNvPr id="7" name="Freeform 7"/>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7">
              <a:extLst>
                <a:ext uri="{96DAC541-7B7A-43D3-8B79-37D633B846F1}">
                  <asvg:svgBlip xmlns:asvg="http://schemas.microsoft.com/office/drawing/2016/SVG/main" r:embed="rId8"/>
                </a:ext>
              </a:extLst>
            </a:blip>
            <a:stretch>
              <a:fillRect b="-45394"/>
            </a:stretch>
          </a:blipFill>
        </p:spPr>
        <p:txBody>
          <a:bodyPr/>
          <a:lstStyle/>
          <a:p>
            <a:endParaRPr lang="en-GB" dirty="0"/>
          </a:p>
        </p:txBody>
      </p:sp>
      <p:sp>
        <p:nvSpPr>
          <p:cNvPr id="8" name="Freeform 8"/>
          <p:cNvSpPr/>
          <p:nvPr/>
        </p:nvSpPr>
        <p:spPr>
          <a:xfrm>
            <a:off x="17005391" y="6096006"/>
            <a:ext cx="911061" cy="911061"/>
          </a:xfrm>
          <a:custGeom>
            <a:avLst/>
            <a:gdLst/>
            <a:ahLst/>
            <a:cxnLst/>
            <a:rect l="l" t="t" r="r" b="b"/>
            <a:pathLst>
              <a:path w="911061" h="911061">
                <a:moveTo>
                  <a:pt x="0" y="0"/>
                </a:moveTo>
                <a:lnTo>
                  <a:pt x="911061" y="0"/>
                </a:lnTo>
                <a:lnTo>
                  <a:pt x="911061" y="911061"/>
                </a:lnTo>
                <a:lnTo>
                  <a:pt x="0" y="9110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
        <p:nvSpPr>
          <p:cNvPr id="9" name="Freeform 9"/>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dirty="0"/>
          </a:p>
        </p:txBody>
      </p:sp>
      <p:grpSp>
        <p:nvGrpSpPr>
          <p:cNvPr id="10" name="Group 10"/>
          <p:cNvGrpSpPr/>
          <p:nvPr/>
        </p:nvGrpSpPr>
        <p:grpSpPr>
          <a:xfrm>
            <a:off x="-166736" y="4828817"/>
            <a:ext cx="3315881" cy="3688342"/>
            <a:chOff x="687070" y="247650"/>
            <a:chExt cx="11148060" cy="12400280"/>
          </a:xfrm>
        </p:grpSpPr>
        <p:sp>
          <p:nvSpPr>
            <p:cNvPr id="11" name="Freeform 11"/>
            <p:cNvSpPr/>
            <p:nvPr/>
          </p:nvSpPr>
          <p:spPr>
            <a:xfrm>
              <a:off x="0" y="0"/>
              <a:ext cx="11148060" cy="12400280"/>
            </a:xfrm>
            <a:custGeom>
              <a:avLst/>
              <a:gdLst/>
              <a:ahLst/>
              <a:cxnLst/>
              <a:rect l="l" t="t" r="r" b="b"/>
              <a:pathLst>
                <a:path w="11148060"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13"/>
              <a:stretch>
                <a:fillRect l="-33766" r="-33766"/>
              </a:stretch>
            </a:blipFill>
          </p:spPr>
          <p:txBody>
            <a:bodyPr/>
            <a:lstStyle/>
            <a:p>
              <a:endParaRPr lang="en-GB" dirty="0"/>
            </a:p>
          </p:txBody>
        </p:sp>
      </p:grpSp>
      <p:sp>
        <p:nvSpPr>
          <p:cNvPr id="12" name="Freeform 12"/>
          <p:cNvSpPr/>
          <p:nvPr/>
        </p:nvSpPr>
        <p:spPr>
          <a:xfrm rot="-668127">
            <a:off x="2221412" y="8432103"/>
            <a:ext cx="1333875" cy="1263846"/>
          </a:xfrm>
          <a:custGeom>
            <a:avLst/>
            <a:gdLst/>
            <a:ahLst/>
            <a:cxnLst/>
            <a:rect l="l" t="t" r="r" b="b"/>
            <a:pathLst>
              <a:path w="1333875" h="1263846">
                <a:moveTo>
                  <a:pt x="0" y="0"/>
                </a:moveTo>
                <a:lnTo>
                  <a:pt x="1333874" y="0"/>
                </a:lnTo>
                <a:lnTo>
                  <a:pt x="1333874" y="1263846"/>
                </a:lnTo>
                <a:lnTo>
                  <a:pt x="0" y="12638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dirty="0"/>
          </a:p>
        </p:txBody>
      </p:sp>
      <p:sp>
        <p:nvSpPr>
          <p:cNvPr id="13" name="TextBox 13"/>
          <p:cNvSpPr txBox="1"/>
          <p:nvPr/>
        </p:nvSpPr>
        <p:spPr>
          <a:xfrm>
            <a:off x="3233600" y="2928698"/>
            <a:ext cx="14025700" cy="6428683"/>
          </a:xfrm>
          <a:prstGeom prst="rect">
            <a:avLst/>
          </a:prstGeom>
        </p:spPr>
        <p:txBody>
          <a:bodyPr lIns="0" tIns="0" rIns="0" bIns="0" rtlCol="0" anchor="t">
            <a:spAutoFit/>
          </a:bodyPr>
          <a:lstStyle/>
          <a:p>
            <a:pPr algn="ctr">
              <a:lnSpc>
                <a:spcPts val="5014"/>
              </a:lnSpc>
            </a:pPr>
            <a:endParaRPr dirty="0"/>
          </a:p>
          <a:p>
            <a:pPr algn="ctr">
              <a:lnSpc>
                <a:spcPts val="5014"/>
              </a:lnSpc>
            </a:pPr>
            <a:r>
              <a:rPr lang="en-US" sz="4800" spc="144" dirty="0">
                <a:solidFill>
                  <a:srgbClr val="231F20"/>
                </a:solidFill>
                <a:latin typeface="KG Primary Penmanship"/>
              </a:rPr>
              <a:t>The school is situated in the historic town of Kidwelly, where a number of historical attractions and stories provide rich opportunities to develop pupils’ interest and curiosity</a:t>
            </a:r>
            <a:r>
              <a:rPr lang="en-US" sz="4600" dirty="0">
                <a:solidFill>
                  <a:srgbClr val="000000"/>
                </a:solidFill>
                <a:latin typeface="KG Primary Penmanship"/>
              </a:rPr>
              <a:t>. </a:t>
            </a:r>
          </a:p>
          <a:p>
            <a:pPr algn="ctr">
              <a:lnSpc>
                <a:spcPts val="5014"/>
              </a:lnSpc>
            </a:pPr>
            <a:endParaRPr lang="en-US" sz="4600" dirty="0">
              <a:solidFill>
                <a:srgbClr val="000000"/>
              </a:solidFill>
              <a:latin typeface="KG Primary Penmanship"/>
            </a:endParaRPr>
          </a:p>
          <a:p>
            <a:pPr algn="ctr">
              <a:lnSpc>
                <a:spcPts val="5014"/>
              </a:lnSpc>
            </a:pPr>
            <a:r>
              <a:rPr lang="en-US" sz="4600" dirty="0">
                <a:solidFill>
                  <a:srgbClr val="CF4156"/>
                </a:solidFill>
                <a:latin typeface="KG Primary Penmanship"/>
              </a:rPr>
              <a:t>However, pupils’ understanding of the area’s valuable history was not well-developed enough. </a:t>
            </a:r>
          </a:p>
          <a:p>
            <a:pPr algn="ctr">
              <a:lnSpc>
                <a:spcPts val="5014"/>
              </a:lnSpc>
            </a:pPr>
            <a:endParaRPr lang="en-US" sz="4600" dirty="0">
              <a:solidFill>
                <a:srgbClr val="CF4156"/>
              </a:solidFill>
              <a:latin typeface="KG Primary Penmanship"/>
            </a:endParaRPr>
          </a:p>
          <a:p>
            <a:pPr algn="ctr">
              <a:lnSpc>
                <a:spcPts val="5014"/>
              </a:lnSpc>
            </a:pPr>
            <a:r>
              <a:rPr lang="en-US" sz="4600" dirty="0">
                <a:solidFill>
                  <a:srgbClr val="000000"/>
                </a:solidFill>
                <a:latin typeface="KG Primary Penmanship"/>
              </a:rPr>
              <a:t>Pupils knew plenty about the Romans, Africa and how many casks of gunpowder Guy Fawkes had, but not much about Kidwelly!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 calcmode="lin" valueType="num">
                                      <p:cBhvr additive="base">
                                        <p:cTn id="1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 calcmode="lin" valueType="num">
                                      <p:cBhvr additive="base">
                                        <p:cTn id="1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410853" y="8443161"/>
            <a:ext cx="21930915" cy="4205999"/>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ADDFB8">
                <a:alpha val="80000"/>
              </a:srgbClr>
            </a:solidFill>
          </p:spPr>
          <p:txBody>
            <a:bodyPr/>
            <a:lstStyle/>
            <a:p>
              <a:endParaRPr lang="en-GB" dirty="0"/>
            </a:p>
          </p:txBody>
        </p:sp>
      </p:grpSp>
      <p:grpSp>
        <p:nvGrpSpPr>
          <p:cNvPr id="4" name="Group 4"/>
          <p:cNvGrpSpPr/>
          <p:nvPr/>
        </p:nvGrpSpPr>
        <p:grpSpPr>
          <a:xfrm>
            <a:off x="586166" y="2776650"/>
            <a:ext cx="3707386" cy="2718909"/>
            <a:chOff x="0" y="0"/>
            <a:chExt cx="5063922" cy="3713760"/>
          </a:xfrm>
        </p:grpSpPr>
        <p:sp>
          <p:nvSpPr>
            <p:cNvPr id="5" name="Freeform 5"/>
            <p:cNvSpPr/>
            <p:nvPr/>
          </p:nvSpPr>
          <p:spPr>
            <a:xfrm>
              <a:off x="0" y="0"/>
              <a:ext cx="5063922" cy="3713760"/>
            </a:xfrm>
            <a:custGeom>
              <a:avLst/>
              <a:gdLst/>
              <a:ahLst/>
              <a:cxnLst/>
              <a:rect l="l" t="t" r="r" b="b"/>
              <a:pathLst>
                <a:path w="5063922" h="3713760">
                  <a:moveTo>
                    <a:pt x="4759122" y="0"/>
                  </a:moveTo>
                  <a:lnTo>
                    <a:pt x="304800" y="0"/>
                  </a:lnTo>
                  <a:cubicBezTo>
                    <a:pt x="135890" y="0"/>
                    <a:pt x="0" y="135890"/>
                    <a:pt x="0" y="304800"/>
                  </a:cubicBezTo>
                  <a:lnTo>
                    <a:pt x="0" y="3408960"/>
                  </a:lnTo>
                  <a:cubicBezTo>
                    <a:pt x="0" y="3577870"/>
                    <a:pt x="135890" y="3713760"/>
                    <a:pt x="304800" y="3713760"/>
                  </a:cubicBezTo>
                  <a:lnTo>
                    <a:pt x="4759122" y="3713760"/>
                  </a:lnTo>
                  <a:cubicBezTo>
                    <a:pt x="4928032" y="3713760"/>
                    <a:pt x="5063922" y="3577870"/>
                    <a:pt x="5063922" y="3408960"/>
                  </a:cubicBezTo>
                  <a:lnTo>
                    <a:pt x="5063922" y="304800"/>
                  </a:lnTo>
                  <a:cubicBezTo>
                    <a:pt x="5063922" y="135890"/>
                    <a:pt x="4928032" y="0"/>
                    <a:pt x="4759122" y="0"/>
                  </a:cubicBezTo>
                  <a:close/>
                </a:path>
              </a:pathLst>
            </a:custGeom>
            <a:solidFill>
              <a:srgbClr val="F69E5E"/>
            </a:solidFill>
          </p:spPr>
          <p:txBody>
            <a:bodyPr/>
            <a:lstStyle/>
            <a:p>
              <a:endParaRPr lang="en-GB" dirty="0"/>
            </a:p>
          </p:txBody>
        </p:sp>
      </p:grpSp>
      <p:sp>
        <p:nvSpPr>
          <p:cNvPr id="6" name="Freeform 6"/>
          <p:cNvSpPr/>
          <p:nvPr/>
        </p:nvSpPr>
        <p:spPr>
          <a:xfrm rot="130833">
            <a:off x="2877430" y="330290"/>
            <a:ext cx="12801528" cy="2512300"/>
          </a:xfrm>
          <a:custGeom>
            <a:avLst/>
            <a:gdLst/>
            <a:ahLst/>
            <a:cxnLst/>
            <a:rect l="l" t="t" r="r" b="b"/>
            <a:pathLst>
              <a:path w="12801528" h="2512300">
                <a:moveTo>
                  <a:pt x="0" y="0"/>
                </a:moveTo>
                <a:lnTo>
                  <a:pt x="12801528" y="0"/>
                </a:lnTo>
                <a:lnTo>
                  <a:pt x="12801528" y="2512300"/>
                </a:lnTo>
                <a:lnTo>
                  <a:pt x="0" y="251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7" name="Freeform 7"/>
          <p:cNvSpPr/>
          <p:nvPr/>
        </p:nvSpPr>
        <p:spPr>
          <a:xfrm rot="-7383210">
            <a:off x="15931041" y="30135"/>
            <a:ext cx="3446899" cy="2094858"/>
          </a:xfrm>
          <a:custGeom>
            <a:avLst/>
            <a:gdLst/>
            <a:ahLst/>
            <a:cxnLst/>
            <a:rect l="l" t="t" r="r" b="b"/>
            <a:pathLst>
              <a:path w="3446899" h="2094858">
                <a:moveTo>
                  <a:pt x="0" y="0"/>
                </a:moveTo>
                <a:lnTo>
                  <a:pt x="3446899" y="0"/>
                </a:lnTo>
                <a:lnTo>
                  <a:pt x="3446899" y="2094858"/>
                </a:lnTo>
                <a:lnTo>
                  <a:pt x="0" y="2094858"/>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en-GB" dirty="0"/>
          </a:p>
        </p:txBody>
      </p:sp>
      <p:sp>
        <p:nvSpPr>
          <p:cNvPr id="8" name="Freeform 8"/>
          <p:cNvSpPr/>
          <p:nvPr/>
        </p:nvSpPr>
        <p:spPr>
          <a:xfrm rot="-3491045">
            <a:off x="-1440277" y="-1039874"/>
            <a:ext cx="3764424" cy="3607003"/>
          </a:xfrm>
          <a:custGeom>
            <a:avLst/>
            <a:gdLst/>
            <a:ahLst/>
            <a:cxnLst/>
            <a:rect l="l" t="t" r="r" b="b"/>
            <a:pathLst>
              <a:path w="3764424" h="3607003">
                <a:moveTo>
                  <a:pt x="0" y="0"/>
                </a:moveTo>
                <a:lnTo>
                  <a:pt x="3764424" y="0"/>
                </a:lnTo>
                <a:lnTo>
                  <a:pt x="3764424" y="3607003"/>
                </a:lnTo>
                <a:lnTo>
                  <a:pt x="0" y="3607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9" name="AutoShape 9"/>
          <p:cNvSpPr/>
          <p:nvPr/>
        </p:nvSpPr>
        <p:spPr>
          <a:xfrm>
            <a:off x="557262" y="3694934"/>
            <a:ext cx="3667931" cy="0"/>
          </a:xfrm>
          <a:prstGeom prst="line">
            <a:avLst/>
          </a:prstGeom>
          <a:ln w="19050" cap="rnd">
            <a:solidFill>
              <a:srgbClr val="F8F5F1"/>
            </a:solidFill>
            <a:prstDash val="solid"/>
            <a:headEnd type="none" w="sm" len="sm"/>
            <a:tailEnd type="none" w="sm" len="sm"/>
          </a:ln>
        </p:spPr>
        <p:txBody>
          <a:bodyPr/>
          <a:lstStyle/>
          <a:p>
            <a:endParaRPr lang="en-GB" dirty="0"/>
          </a:p>
        </p:txBody>
      </p:sp>
      <p:sp>
        <p:nvSpPr>
          <p:cNvPr id="10" name="AutoShape 10"/>
          <p:cNvSpPr/>
          <p:nvPr/>
        </p:nvSpPr>
        <p:spPr>
          <a:xfrm>
            <a:off x="9370496" y="4440978"/>
            <a:ext cx="3667931" cy="0"/>
          </a:xfrm>
          <a:prstGeom prst="line">
            <a:avLst/>
          </a:prstGeom>
          <a:ln w="19050" cap="rnd">
            <a:solidFill>
              <a:srgbClr val="F8F5F1"/>
            </a:solidFill>
            <a:prstDash val="solid"/>
            <a:headEnd type="none" w="sm" len="sm"/>
            <a:tailEnd type="none" w="sm" len="sm"/>
          </a:ln>
        </p:spPr>
        <p:txBody>
          <a:bodyPr/>
          <a:lstStyle/>
          <a:p>
            <a:endParaRPr lang="en-GB" dirty="0"/>
          </a:p>
        </p:txBody>
      </p:sp>
      <p:sp>
        <p:nvSpPr>
          <p:cNvPr id="11" name="Freeform 11"/>
          <p:cNvSpPr/>
          <p:nvPr/>
        </p:nvSpPr>
        <p:spPr>
          <a:xfrm rot="2931800" flipH="1">
            <a:off x="4745262" y="8215641"/>
            <a:ext cx="2183352" cy="1877683"/>
          </a:xfrm>
          <a:custGeom>
            <a:avLst/>
            <a:gdLst/>
            <a:ahLst/>
            <a:cxnLst/>
            <a:rect l="l" t="t" r="r" b="b"/>
            <a:pathLst>
              <a:path w="2183352" h="1877683">
                <a:moveTo>
                  <a:pt x="2183352" y="0"/>
                </a:moveTo>
                <a:lnTo>
                  <a:pt x="0" y="0"/>
                </a:lnTo>
                <a:lnTo>
                  <a:pt x="0" y="1877683"/>
                </a:lnTo>
                <a:lnTo>
                  <a:pt x="2183352" y="1877683"/>
                </a:lnTo>
                <a:lnTo>
                  <a:pt x="218335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2" name="Freeform 12"/>
          <p:cNvSpPr/>
          <p:nvPr/>
        </p:nvSpPr>
        <p:spPr>
          <a:xfrm rot="607524">
            <a:off x="15000567" y="8291570"/>
            <a:ext cx="2143531" cy="1500472"/>
          </a:xfrm>
          <a:custGeom>
            <a:avLst/>
            <a:gdLst/>
            <a:ahLst/>
            <a:cxnLst/>
            <a:rect l="l" t="t" r="r" b="b"/>
            <a:pathLst>
              <a:path w="2143531" h="1500472">
                <a:moveTo>
                  <a:pt x="0" y="0"/>
                </a:moveTo>
                <a:lnTo>
                  <a:pt x="2143531" y="0"/>
                </a:lnTo>
                <a:lnTo>
                  <a:pt x="2143531" y="1500472"/>
                </a:lnTo>
                <a:lnTo>
                  <a:pt x="0" y="15004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13" name="Freeform 13"/>
          <p:cNvSpPr/>
          <p:nvPr/>
        </p:nvSpPr>
        <p:spPr>
          <a:xfrm>
            <a:off x="7471602" y="5905134"/>
            <a:ext cx="5947860" cy="3932834"/>
          </a:xfrm>
          <a:custGeom>
            <a:avLst/>
            <a:gdLst/>
            <a:ahLst/>
            <a:cxnLst/>
            <a:rect l="l" t="t" r="r" b="b"/>
            <a:pathLst>
              <a:path w="5947860" h="3932834">
                <a:moveTo>
                  <a:pt x="0" y="0"/>
                </a:moveTo>
                <a:lnTo>
                  <a:pt x="5947860" y="0"/>
                </a:lnTo>
                <a:lnTo>
                  <a:pt x="5947860" y="3932835"/>
                </a:lnTo>
                <a:lnTo>
                  <a:pt x="0" y="3932835"/>
                </a:lnTo>
                <a:lnTo>
                  <a:pt x="0" y="0"/>
                </a:lnTo>
                <a:close/>
              </a:path>
            </a:pathLst>
          </a:custGeom>
          <a:blipFill>
            <a:blip r:embed="rId12"/>
            <a:stretch>
              <a:fillRect/>
            </a:stretch>
          </a:blipFill>
        </p:spPr>
        <p:txBody>
          <a:bodyPr/>
          <a:lstStyle/>
          <a:p>
            <a:endParaRPr lang="en-GB" dirty="0"/>
          </a:p>
        </p:txBody>
      </p:sp>
      <p:sp>
        <p:nvSpPr>
          <p:cNvPr id="14" name="Freeform 14"/>
          <p:cNvSpPr/>
          <p:nvPr/>
        </p:nvSpPr>
        <p:spPr>
          <a:xfrm>
            <a:off x="11915676" y="5143500"/>
            <a:ext cx="5939379" cy="1085962"/>
          </a:xfrm>
          <a:custGeom>
            <a:avLst/>
            <a:gdLst/>
            <a:ahLst/>
            <a:cxnLst/>
            <a:rect l="l" t="t" r="r" b="b"/>
            <a:pathLst>
              <a:path w="5939379" h="1085962">
                <a:moveTo>
                  <a:pt x="0" y="0"/>
                </a:moveTo>
                <a:lnTo>
                  <a:pt x="5939379" y="0"/>
                </a:lnTo>
                <a:lnTo>
                  <a:pt x="5939379" y="1085962"/>
                </a:lnTo>
                <a:lnTo>
                  <a:pt x="0" y="1085962"/>
                </a:lnTo>
                <a:lnTo>
                  <a:pt x="0" y="0"/>
                </a:lnTo>
                <a:close/>
              </a:path>
            </a:pathLst>
          </a:custGeom>
          <a:blipFill>
            <a:blip r:embed="rId13"/>
            <a:stretch>
              <a:fillRect/>
            </a:stretch>
          </a:blipFill>
        </p:spPr>
        <p:txBody>
          <a:bodyPr/>
          <a:lstStyle/>
          <a:p>
            <a:endParaRPr lang="en-GB" dirty="0"/>
          </a:p>
        </p:txBody>
      </p:sp>
      <p:sp>
        <p:nvSpPr>
          <p:cNvPr id="15" name="TextBox 15"/>
          <p:cNvSpPr txBox="1"/>
          <p:nvPr/>
        </p:nvSpPr>
        <p:spPr>
          <a:xfrm>
            <a:off x="586166" y="3996704"/>
            <a:ext cx="3825524" cy="1875770"/>
          </a:xfrm>
          <a:prstGeom prst="rect">
            <a:avLst/>
          </a:prstGeom>
        </p:spPr>
        <p:txBody>
          <a:bodyPr lIns="0" tIns="0" rIns="0" bIns="0" rtlCol="0" anchor="t">
            <a:spAutoFit/>
          </a:bodyPr>
          <a:lstStyle/>
          <a:p>
            <a:pPr algn="ctr">
              <a:lnSpc>
                <a:spcPts val="4758"/>
              </a:lnSpc>
            </a:pPr>
            <a:r>
              <a:rPr lang="en-US" sz="4758" dirty="0">
                <a:solidFill>
                  <a:srgbClr val="FFFAEF"/>
                </a:solidFill>
                <a:latin typeface="KG Primary Penmanship"/>
              </a:rPr>
              <a:t>Understanding the Four Purposes</a:t>
            </a:r>
          </a:p>
          <a:p>
            <a:pPr algn="ctr">
              <a:lnSpc>
                <a:spcPts val="4758"/>
              </a:lnSpc>
            </a:pPr>
            <a:endParaRPr lang="en-US" sz="4758" dirty="0">
              <a:solidFill>
                <a:srgbClr val="FFFAEF"/>
              </a:solidFill>
              <a:latin typeface="KG Primary Penmanship"/>
            </a:endParaRPr>
          </a:p>
        </p:txBody>
      </p:sp>
      <p:sp>
        <p:nvSpPr>
          <p:cNvPr id="16" name="TextBox 16"/>
          <p:cNvSpPr txBox="1"/>
          <p:nvPr/>
        </p:nvSpPr>
        <p:spPr>
          <a:xfrm>
            <a:off x="3379412" y="887452"/>
            <a:ext cx="11797563" cy="1795876"/>
          </a:xfrm>
          <a:prstGeom prst="rect">
            <a:avLst/>
          </a:prstGeom>
        </p:spPr>
        <p:txBody>
          <a:bodyPr lIns="0" tIns="0" rIns="0" bIns="0" rtlCol="0" anchor="t">
            <a:spAutoFit/>
          </a:bodyPr>
          <a:lstStyle/>
          <a:p>
            <a:pPr algn="ctr">
              <a:lnSpc>
                <a:spcPts val="7015"/>
              </a:lnSpc>
            </a:pPr>
            <a:r>
              <a:rPr lang="en-US" sz="7015" dirty="0">
                <a:solidFill>
                  <a:srgbClr val="231F20"/>
                </a:solidFill>
                <a:latin typeface="Sensei"/>
              </a:rPr>
              <a:t>UNDERSTANDING WHAT IT MEANS AND WHAT’S NEEDED...</a:t>
            </a:r>
          </a:p>
        </p:txBody>
      </p:sp>
      <p:sp>
        <p:nvSpPr>
          <p:cNvPr id="17" name="TextBox 17"/>
          <p:cNvSpPr txBox="1"/>
          <p:nvPr/>
        </p:nvSpPr>
        <p:spPr>
          <a:xfrm>
            <a:off x="1028700" y="3037484"/>
            <a:ext cx="2725056" cy="647924"/>
          </a:xfrm>
          <a:prstGeom prst="rect">
            <a:avLst/>
          </a:prstGeom>
        </p:spPr>
        <p:txBody>
          <a:bodyPr lIns="0" tIns="0" rIns="0" bIns="0" rtlCol="0" anchor="t">
            <a:spAutoFit/>
          </a:bodyPr>
          <a:lstStyle/>
          <a:p>
            <a:pPr algn="ctr">
              <a:lnSpc>
                <a:spcPts val="4886"/>
              </a:lnSpc>
            </a:pPr>
            <a:r>
              <a:rPr lang="en-US" sz="4886" dirty="0">
                <a:solidFill>
                  <a:srgbClr val="FFFFFF"/>
                </a:solidFill>
                <a:latin typeface="Sensei"/>
              </a:rPr>
              <a:t>#1</a:t>
            </a:r>
          </a:p>
        </p:txBody>
      </p:sp>
      <p:sp>
        <p:nvSpPr>
          <p:cNvPr id="18" name="TextBox 18"/>
          <p:cNvSpPr txBox="1"/>
          <p:nvPr/>
        </p:nvSpPr>
        <p:spPr>
          <a:xfrm>
            <a:off x="1733317" y="6478396"/>
            <a:ext cx="3825524" cy="1260217"/>
          </a:xfrm>
          <a:prstGeom prst="rect">
            <a:avLst/>
          </a:prstGeom>
        </p:spPr>
        <p:txBody>
          <a:bodyPr lIns="0" tIns="0" rIns="0" bIns="0" rtlCol="0" anchor="t">
            <a:spAutoFit/>
          </a:bodyPr>
          <a:lstStyle/>
          <a:p>
            <a:pPr algn="ctr">
              <a:lnSpc>
                <a:spcPts val="4758"/>
              </a:lnSpc>
            </a:pPr>
            <a:r>
              <a:rPr lang="en-US" sz="4758" dirty="0">
                <a:solidFill>
                  <a:srgbClr val="000000"/>
                </a:solidFill>
                <a:latin typeface="KG Primary Penmanship"/>
              </a:rPr>
              <a:t>Discussion meetings (staff)</a:t>
            </a:r>
          </a:p>
        </p:txBody>
      </p:sp>
      <p:sp>
        <p:nvSpPr>
          <p:cNvPr id="19" name="TextBox 19"/>
          <p:cNvSpPr txBox="1"/>
          <p:nvPr/>
        </p:nvSpPr>
        <p:spPr>
          <a:xfrm>
            <a:off x="5558840" y="3575920"/>
            <a:ext cx="3825524" cy="1875770"/>
          </a:xfrm>
          <a:prstGeom prst="rect">
            <a:avLst/>
          </a:prstGeom>
        </p:spPr>
        <p:txBody>
          <a:bodyPr lIns="0" tIns="0" rIns="0" bIns="0" rtlCol="0" anchor="t">
            <a:spAutoFit/>
          </a:bodyPr>
          <a:lstStyle/>
          <a:p>
            <a:pPr algn="ctr">
              <a:lnSpc>
                <a:spcPts val="4758"/>
              </a:lnSpc>
            </a:pPr>
            <a:r>
              <a:rPr lang="en-US" sz="4758" dirty="0">
                <a:solidFill>
                  <a:srgbClr val="000000"/>
                </a:solidFill>
                <a:latin typeface="KG Primary Penmanship"/>
              </a:rPr>
              <a:t>Changing the Four Purposes to the pupil’s voice</a:t>
            </a:r>
          </a:p>
        </p:txBody>
      </p:sp>
      <p:sp>
        <p:nvSpPr>
          <p:cNvPr id="20" name="TextBox 20"/>
          <p:cNvSpPr txBox="1"/>
          <p:nvPr/>
        </p:nvSpPr>
        <p:spPr>
          <a:xfrm>
            <a:off x="11915676" y="3058152"/>
            <a:ext cx="5815062" cy="1875770"/>
          </a:xfrm>
          <a:prstGeom prst="rect">
            <a:avLst/>
          </a:prstGeom>
        </p:spPr>
        <p:txBody>
          <a:bodyPr wrap="square" lIns="0" tIns="0" rIns="0" bIns="0" rtlCol="0" anchor="t">
            <a:spAutoFit/>
          </a:bodyPr>
          <a:lstStyle/>
          <a:p>
            <a:pPr algn="ctr">
              <a:lnSpc>
                <a:spcPts val="4758"/>
              </a:lnSpc>
            </a:pPr>
            <a:r>
              <a:rPr lang="en-US" sz="4758" dirty="0">
                <a:solidFill>
                  <a:srgbClr val="000000"/>
                </a:solidFill>
                <a:latin typeface="KG Primary Penmanship"/>
              </a:rPr>
              <a:t>Opportunities for enquiry (in the classroom and through documentation)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410853" y="8443161"/>
            <a:ext cx="21930915" cy="4205999"/>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ADDFB8">
                <a:alpha val="80000"/>
              </a:srgbClr>
            </a:solidFill>
          </p:spPr>
          <p:txBody>
            <a:bodyPr/>
            <a:lstStyle/>
            <a:p>
              <a:endParaRPr lang="en-GB" dirty="0"/>
            </a:p>
          </p:txBody>
        </p:sp>
      </p:grpSp>
      <p:sp>
        <p:nvSpPr>
          <p:cNvPr id="4" name="Freeform 4"/>
          <p:cNvSpPr/>
          <p:nvPr/>
        </p:nvSpPr>
        <p:spPr>
          <a:xfrm rot="130833">
            <a:off x="2877430" y="330290"/>
            <a:ext cx="12801528" cy="2512300"/>
          </a:xfrm>
          <a:custGeom>
            <a:avLst/>
            <a:gdLst/>
            <a:ahLst/>
            <a:cxnLst/>
            <a:rect l="l" t="t" r="r" b="b"/>
            <a:pathLst>
              <a:path w="12801528" h="2512300">
                <a:moveTo>
                  <a:pt x="0" y="0"/>
                </a:moveTo>
                <a:lnTo>
                  <a:pt x="12801528" y="0"/>
                </a:lnTo>
                <a:lnTo>
                  <a:pt x="12801528" y="2512300"/>
                </a:lnTo>
                <a:lnTo>
                  <a:pt x="0" y="251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TextBox 5"/>
          <p:cNvSpPr txBox="1"/>
          <p:nvPr/>
        </p:nvSpPr>
        <p:spPr>
          <a:xfrm>
            <a:off x="1726905" y="1098007"/>
            <a:ext cx="14834190" cy="1231556"/>
          </a:xfrm>
          <a:prstGeom prst="rect">
            <a:avLst/>
          </a:prstGeom>
        </p:spPr>
        <p:txBody>
          <a:bodyPr lIns="0" tIns="0" rIns="0" bIns="0" rtlCol="0" anchor="t">
            <a:spAutoFit/>
          </a:bodyPr>
          <a:lstStyle/>
          <a:p>
            <a:pPr algn="ctr">
              <a:lnSpc>
                <a:spcPts val="9614"/>
              </a:lnSpc>
            </a:pPr>
            <a:r>
              <a:rPr lang="en-US" sz="9614" dirty="0">
                <a:solidFill>
                  <a:srgbClr val="231F20"/>
                </a:solidFill>
                <a:latin typeface="Sensei"/>
              </a:rPr>
              <a:t>CURRICULUM DESIGN</a:t>
            </a:r>
          </a:p>
        </p:txBody>
      </p:sp>
      <p:sp>
        <p:nvSpPr>
          <p:cNvPr id="6" name="Freeform 6"/>
          <p:cNvSpPr/>
          <p:nvPr/>
        </p:nvSpPr>
        <p:spPr>
          <a:xfrm rot="-7383210">
            <a:off x="15931041" y="30135"/>
            <a:ext cx="3446899" cy="2094858"/>
          </a:xfrm>
          <a:custGeom>
            <a:avLst/>
            <a:gdLst/>
            <a:ahLst/>
            <a:cxnLst/>
            <a:rect l="l" t="t" r="r" b="b"/>
            <a:pathLst>
              <a:path w="3446899" h="2094858">
                <a:moveTo>
                  <a:pt x="0" y="0"/>
                </a:moveTo>
                <a:lnTo>
                  <a:pt x="3446899" y="0"/>
                </a:lnTo>
                <a:lnTo>
                  <a:pt x="3446899" y="2094858"/>
                </a:lnTo>
                <a:lnTo>
                  <a:pt x="0" y="2094858"/>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en-GB" dirty="0"/>
          </a:p>
        </p:txBody>
      </p:sp>
      <p:sp>
        <p:nvSpPr>
          <p:cNvPr id="7" name="Freeform 7"/>
          <p:cNvSpPr/>
          <p:nvPr/>
        </p:nvSpPr>
        <p:spPr>
          <a:xfrm rot="-3491045">
            <a:off x="-1222222" y="-1161202"/>
            <a:ext cx="3152752" cy="3020910"/>
          </a:xfrm>
          <a:custGeom>
            <a:avLst/>
            <a:gdLst/>
            <a:ahLst/>
            <a:cxnLst/>
            <a:rect l="l" t="t" r="r" b="b"/>
            <a:pathLst>
              <a:path w="3152752" h="3020910">
                <a:moveTo>
                  <a:pt x="0" y="0"/>
                </a:moveTo>
                <a:lnTo>
                  <a:pt x="3152752" y="0"/>
                </a:lnTo>
                <a:lnTo>
                  <a:pt x="3152752" y="3020910"/>
                </a:lnTo>
                <a:lnTo>
                  <a:pt x="0" y="30209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8" name="AutoShape 8"/>
          <p:cNvSpPr/>
          <p:nvPr/>
        </p:nvSpPr>
        <p:spPr>
          <a:xfrm>
            <a:off x="13384591" y="4440978"/>
            <a:ext cx="3667931" cy="0"/>
          </a:xfrm>
          <a:prstGeom prst="line">
            <a:avLst/>
          </a:prstGeom>
          <a:ln w="19050" cap="rnd">
            <a:solidFill>
              <a:srgbClr val="F8F5F1"/>
            </a:solidFill>
            <a:prstDash val="solid"/>
            <a:headEnd type="none" w="sm" len="sm"/>
            <a:tailEnd type="none" w="sm" len="sm"/>
          </a:ln>
        </p:spPr>
        <p:txBody>
          <a:bodyPr/>
          <a:lstStyle/>
          <a:p>
            <a:endParaRPr lang="en-GB" dirty="0"/>
          </a:p>
        </p:txBody>
      </p:sp>
      <p:sp>
        <p:nvSpPr>
          <p:cNvPr id="9" name="Freeform 9"/>
          <p:cNvSpPr/>
          <p:nvPr/>
        </p:nvSpPr>
        <p:spPr>
          <a:xfrm rot="2931800" flipH="1">
            <a:off x="15076634" y="1935174"/>
            <a:ext cx="1519869" cy="1307088"/>
          </a:xfrm>
          <a:custGeom>
            <a:avLst/>
            <a:gdLst/>
            <a:ahLst/>
            <a:cxnLst/>
            <a:rect l="l" t="t" r="r" b="b"/>
            <a:pathLst>
              <a:path w="1519869" h="1307088">
                <a:moveTo>
                  <a:pt x="1519869" y="0"/>
                </a:moveTo>
                <a:lnTo>
                  <a:pt x="0" y="0"/>
                </a:lnTo>
                <a:lnTo>
                  <a:pt x="0" y="1307087"/>
                </a:lnTo>
                <a:lnTo>
                  <a:pt x="1519869" y="1307087"/>
                </a:lnTo>
                <a:lnTo>
                  <a:pt x="151986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Freeform 10"/>
          <p:cNvSpPr/>
          <p:nvPr/>
        </p:nvSpPr>
        <p:spPr>
          <a:xfrm rot="607524">
            <a:off x="16084726" y="4668557"/>
            <a:ext cx="1935593" cy="1354915"/>
          </a:xfrm>
          <a:custGeom>
            <a:avLst/>
            <a:gdLst/>
            <a:ahLst/>
            <a:cxnLst/>
            <a:rect l="l" t="t" r="r" b="b"/>
            <a:pathLst>
              <a:path w="1935593" h="1354915">
                <a:moveTo>
                  <a:pt x="0" y="0"/>
                </a:moveTo>
                <a:lnTo>
                  <a:pt x="1935593" y="0"/>
                </a:lnTo>
                <a:lnTo>
                  <a:pt x="1935593" y="1354915"/>
                </a:lnTo>
                <a:lnTo>
                  <a:pt x="0" y="13549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grpSp>
        <p:nvGrpSpPr>
          <p:cNvPr id="11" name="Group 11"/>
          <p:cNvGrpSpPr/>
          <p:nvPr/>
        </p:nvGrpSpPr>
        <p:grpSpPr>
          <a:xfrm>
            <a:off x="153779" y="2051617"/>
            <a:ext cx="3144044" cy="2378933"/>
            <a:chOff x="0" y="0"/>
            <a:chExt cx="5063922" cy="3831604"/>
          </a:xfrm>
        </p:grpSpPr>
        <p:sp>
          <p:nvSpPr>
            <p:cNvPr id="12" name="Freeform 12"/>
            <p:cNvSpPr/>
            <p:nvPr/>
          </p:nvSpPr>
          <p:spPr>
            <a:xfrm>
              <a:off x="0" y="0"/>
              <a:ext cx="5063922" cy="3831604"/>
            </a:xfrm>
            <a:custGeom>
              <a:avLst/>
              <a:gdLst/>
              <a:ahLst/>
              <a:cxnLst/>
              <a:rect l="l" t="t" r="r" b="b"/>
              <a:pathLst>
                <a:path w="5063922" h="3831604">
                  <a:moveTo>
                    <a:pt x="4759122" y="0"/>
                  </a:moveTo>
                  <a:lnTo>
                    <a:pt x="304800" y="0"/>
                  </a:lnTo>
                  <a:cubicBezTo>
                    <a:pt x="135890" y="0"/>
                    <a:pt x="0" y="135890"/>
                    <a:pt x="0" y="304800"/>
                  </a:cubicBezTo>
                  <a:lnTo>
                    <a:pt x="0" y="3526804"/>
                  </a:lnTo>
                  <a:cubicBezTo>
                    <a:pt x="0" y="3695714"/>
                    <a:pt x="135890" y="3831604"/>
                    <a:pt x="304800" y="3831604"/>
                  </a:cubicBezTo>
                  <a:lnTo>
                    <a:pt x="4759122" y="3831604"/>
                  </a:lnTo>
                  <a:cubicBezTo>
                    <a:pt x="4928032" y="3831604"/>
                    <a:pt x="5063922" y="3695714"/>
                    <a:pt x="5063922" y="3526804"/>
                  </a:cubicBezTo>
                  <a:lnTo>
                    <a:pt x="5063922" y="304800"/>
                  </a:lnTo>
                  <a:cubicBezTo>
                    <a:pt x="5063922" y="135890"/>
                    <a:pt x="4928032" y="0"/>
                    <a:pt x="4759122" y="0"/>
                  </a:cubicBezTo>
                  <a:close/>
                </a:path>
              </a:pathLst>
            </a:custGeom>
            <a:solidFill>
              <a:srgbClr val="58A268"/>
            </a:solidFill>
          </p:spPr>
          <p:txBody>
            <a:bodyPr/>
            <a:lstStyle/>
            <a:p>
              <a:endParaRPr lang="en-GB" dirty="0"/>
            </a:p>
          </p:txBody>
        </p:sp>
      </p:grpSp>
      <p:sp>
        <p:nvSpPr>
          <p:cNvPr id="13" name="Freeform 13"/>
          <p:cNvSpPr/>
          <p:nvPr/>
        </p:nvSpPr>
        <p:spPr>
          <a:xfrm>
            <a:off x="7124712" y="2777382"/>
            <a:ext cx="8490789" cy="6811361"/>
          </a:xfrm>
          <a:custGeom>
            <a:avLst/>
            <a:gdLst/>
            <a:ahLst/>
            <a:cxnLst/>
            <a:rect l="l" t="t" r="r" b="b"/>
            <a:pathLst>
              <a:path w="8490789" h="6811361">
                <a:moveTo>
                  <a:pt x="0" y="0"/>
                </a:moveTo>
                <a:lnTo>
                  <a:pt x="8490789" y="0"/>
                </a:lnTo>
                <a:lnTo>
                  <a:pt x="8490789" y="6811361"/>
                </a:lnTo>
                <a:lnTo>
                  <a:pt x="0" y="6811361"/>
                </a:lnTo>
                <a:lnTo>
                  <a:pt x="0" y="0"/>
                </a:lnTo>
                <a:close/>
              </a:path>
            </a:pathLst>
          </a:custGeom>
          <a:blipFill>
            <a:blip r:embed="rId12"/>
            <a:stretch>
              <a:fillRect/>
            </a:stretch>
          </a:blipFill>
        </p:spPr>
        <p:txBody>
          <a:bodyPr/>
          <a:lstStyle/>
          <a:p>
            <a:endParaRPr lang="en-GB" dirty="0"/>
          </a:p>
        </p:txBody>
      </p:sp>
      <p:sp>
        <p:nvSpPr>
          <p:cNvPr id="14" name="Freeform 14"/>
          <p:cNvSpPr/>
          <p:nvPr/>
        </p:nvSpPr>
        <p:spPr>
          <a:xfrm>
            <a:off x="459263" y="6527283"/>
            <a:ext cx="6118069" cy="3441414"/>
          </a:xfrm>
          <a:custGeom>
            <a:avLst/>
            <a:gdLst/>
            <a:ahLst/>
            <a:cxnLst/>
            <a:rect l="l" t="t" r="r" b="b"/>
            <a:pathLst>
              <a:path w="6118069" h="3441414">
                <a:moveTo>
                  <a:pt x="0" y="0"/>
                </a:moveTo>
                <a:lnTo>
                  <a:pt x="6118069" y="0"/>
                </a:lnTo>
                <a:lnTo>
                  <a:pt x="6118069" y="3441413"/>
                </a:lnTo>
                <a:lnTo>
                  <a:pt x="0" y="3441413"/>
                </a:lnTo>
                <a:lnTo>
                  <a:pt x="0" y="0"/>
                </a:lnTo>
                <a:close/>
              </a:path>
            </a:pathLst>
          </a:custGeom>
          <a:blipFill>
            <a:blip r:embed="rId13"/>
            <a:stretch>
              <a:fillRect/>
            </a:stretch>
          </a:blipFill>
        </p:spPr>
        <p:txBody>
          <a:bodyPr/>
          <a:lstStyle/>
          <a:p>
            <a:endParaRPr lang="en-GB" dirty="0"/>
          </a:p>
        </p:txBody>
      </p:sp>
      <p:sp>
        <p:nvSpPr>
          <p:cNvPr id="15" name="Freeform 15"/>
          <p:cNvSpPr/>
          <p:nvPr/>
        </p:nvSpPr>
        <p:spPr>
          <a:xfrm>
            <a:off x="12848392" y="6775380"/>
            <a:ext cx="4806099" cy="3511620"/>
          </a:xfrm>
          <a:custGeom>
            <a:avLst/>
            <a:gdLst/>
            <a:ahLst/>
            <a:cxnLst/>
            <a:rect l="l" t="t" r="r" b="b"/>
            <a:pathLst>
              <a:path w="4806099" h="3511620">
                <a:moveTo>
                  <a:pt x="0" y="0"/>
                </a:moveTo>
                <a:lnTo>
                  <a:pt x="4806098" y="0"/>
                </a:lnTo>
                <a:lnTo>
                  <a:pt x="4806098" y="3511620"/>
                </a:lnTo>
                <a:lnTo>
                  <a:pt x="0" y="3511620"/>
                </a:lnTo>
                <a:lnTo>
                  <a:pt x="0" y="0"/>
                </a:lnTo>
                <a:close/>
              </a:path>
            </a:pathLst>
          </a:custGeom>
          <a:blipFill>
            <a:blip r:embed="rId14"/>
            <a:stretch>
              <a:fillRect/>
            </a:stretch>
          </a:blipFill>
        </p:spPr>
        <p:txBody>
          <a:bodyPr/>
          <a:lstStyle/>
          <a:p>
            <a:endParaRPr lang="en-GB" dirty="0"/>
          </a:p>
        </p:txBody>
      </p:sp>
      <p:sp>
        <p:nvSpPr>
          <p:cNvPr id="16" name="TextBox 16"/>
          <p:cNvSpPr txBox="1"/>
          <p:nvPr/>
        </p:nvSpPr>
        <p:spPr>
          <a:xfrm>
            <a:off x="0" y="2305180"/>
            <a:ext cx="3419231" cy="647924"/>
          </a:xfrm>
          <a:prstGeom prst="rect">
            <a:avLst/>
          </a:prstGeom>
        </p:spPr>
        <p:txBody>
          <a:bodyPr lIns="0" tIns="0" rIns="0" bIns="0" rtlCol="0" anchor="t">
            <a:spAutoFit/>
          </a:bodyPr>
          <a:lstStyle/>
          <a:p>
            <a:pPr algn="ctr">
              <a:lnSpc>
                <a:spcPts val="4886"/>
              </a:lnSpc>
            </a:pPr>
            <a:r>
              <a:rPr lang="en-US" sz="4886" dirty="0">
                <a:solidFill>
                  <a:srgbClr val="FFFFFF"/>
                </a:solidFill>
                <a:latin typeface="Sensei"/>
              </a:rPr>
              <a:t>#2</a:t>
            </a:r>
          </a:p>
        </p:txBody>
      </p:sp>
      <p:sp>
        <p:nvSpPr>
          <p:cNvPr id="17" name="TextBox 17"/>
          <p:cNvSpPr txBox="1"/>
          <p:nvPr/>
        </p:nvSpPr>
        <p:spPr>
          <a:xfrm>
            <a:off x="262400" y="3326808"/>
            <a:ext cx="3035422" cy="1260217"/>
          </a:xfrm>
          <a:prstGeom prst="rect">
            <a:avLst/>
          </a:prstGeom>
        </p:spPr>
        <p:txBody>
          <a:bodyPr lIns="0" tIns="0" rIns="0" bIns="0" rtlCol="0" anchor="t">
            <a:spAutoFit/>
          </a:bodyPr>
          <a:lstStyle/>
          <a:p>
            <a:pPr algn="ctr">
              <a:lnSpc>
                <a:spcPts val="4758"/>
              </a:lnSpc>
            </a:pPr>
            <a:r>
              <a:rPr lang="en-US" sz="4758" dirty="0">
                <a:solidFill>
                  <a:srgbClr val="FFFAEF"/>
                </a:solidFill>
                <a:latin typeface="KG Primary Penmanship"/>
              </a:rPr>
              <a:t>Questionnaires:</a:t>
            </a:r>
          </a:p>
          <a:p>
            <a:pPr algn="ctr">
              <a:lnSpc>
                <a:spcPts val="4758"/>
              </a:lnSpc>
            </a:pPr>
            <a:endParaRPr lang="en-US" sz="4758" dirty="0">
              <a:solidFill>
                <a:srgbClr val="FFFAEF"/>
              </a:solidFill>
              <a:latin typeface="KG Primary Penmanship"/>
            </a:endParaRPr>
          </a:p>
        </p:txBody>
      </p:sp>
      <p:sp>
        <p:nvSpPr>
          <p:cNvPr id="18" name="TextBox 18"/>
          <p:cNvSpPr txBox="1"/>
          <p:nvPr/>
        </p:nvSpPr>
        <p:spPr>
          <a:xfrm>
            <a:off x="2834270" y="3038829"/>
            <a:ext cx="3145252" cy="644664"/>
          </a:xfrm>
          <a:prstGeom prst="rect">
            <a:avLst/>
          </a:prstGeom>
        </p:spPr>
        <p:txBody>
          <a:bodyPr wrap="square" lIns="0" tIns="0" rIns="0" bIns="0" rtlCol="0" anchor="t">
            <a:spAutoFit/>
          </a:bodyPr>
          <a:lstStyle/>
          <a:p>
            <a:pPr algn="ctr">
              <a:lnSpc>
                <a:spcPts val="4758"/>
              </a:lnSpc>
            </a:pPr>
            <a:r>
              <a:rPr lang="en-US" sz="4758" dirty="0">
                <a:solidFill>
                  <a:srgbClr val="000000"/>
                </a:solidFill>
                <a:latin typeface="KG Primary Penmanship"/>
              </a:rPr>
              <a:t>Parents</a:t>
            </a:r>
          </a:p>
        </p:txBody>
      </p:sp>
      <p:sp>
        <p:nvSpPr>
          <p:cNvPr id="19" name="TextBox 19"/>
          <p:cNvSpPr txBox="1"/>
          <p:nvPr/>
        </p:nvSpPr>
        <p:spPr>
          <a:xfrm>
            <a:off x="3078122" y="3920484"/>
            <a:ext cx="3825524" cy="644664"/>
          </a:xfrm>
          <a:prstGeom prst="rect">
            <a:avLst/>
          </a:prstGeom>
        </p:spPr>
        <p:txBody>
          <a:bodyPr lIns="0" tIns="0" rIns="0" bIns="0" rtlCol="0" anchor="t">
            <a:spAutoFit/>
          </a:bodyPr>
          <a:lstStyle/>
          <a:p>
            <a:pPr algn="ctr">
              <a:lnSpc>
                <a:spcPts val="4758"/>
              </a:lnSpc>
            </a:pPr>
            <a:r>
              <a:rPr lang="en-US" sz="4758" dirty="0">
                <a:solidFill>
                  <a:srgbClr val="000000"/>
                </a:solidFill>
                <a:latin typeface="KG Primary Penmanship"/>
              </a:rPr>
              <a:t>Pupils</a:t>
            </a:r>
          </a:p>
        </p:txBody>
      </p:sp>
      <p:sp>
        <p:nvSpPr>
          <p:cNvPr id="20" name="TextBox 20"/>
          <p:cNvSpPr txBox="1"/>
          <p:nvPr/>
        </p:nvSpPr>
        <p:spPr>
          <a:xfrm>
            <a:off x="2751809" y="4801209"/>
            <a:ext cx="3825524" cy="644664"/>
          </a:xfrm>
          <a:prstGeom prst="rect">
            <a:avLst/>
          </a:prstGeom>
        </p:spPr>
        <p:txBody>
          <a:bodyPr lIns="0" tIns="0" rIns="0" bIns="0" rtlCol="0" anchor="t">
            <a:spAutoFit/>
          </a:bodyPr>
          <a:lstStyle/>
          <a:p>
            <a:pPr algn="ctr">
              <a:lnSpc>
                <a:spcPts val="4758"/>
              </a:lnSpc>
            </a:pPr>
            <a:r>
              <a:rPr lang="en-US" sz="4758" dirty="0">
                <a:solidFill>
                  <a:srgbClr val="000000"/>
                </a:solidFill>
                <a:latin typeface="KG Primary Penmanship"/>
              </a:rPr>
              <a:t>Local businesses</a:t>
            </a:r>
          </a:p>
        </p:txBody>
      </p:sp>
      <p:sp>
        <p:nvSpPr>
          <p:cNvPr id="21" name="TextBox 21"/>
          <p:cNvSpPr txBox="1"/>
          <p:nvPr/>
        </p:nvSpPr>
        <p:spPr>
          <a:xfrm>
            <a:off x="-406292" y="4737364"/>
            <a:ext cx="3825524" cy="635710"/>
          </a:xfrm>
          <a:prstGeom prst="rect">
            <a:avLst/>
          </a:prstGeom>
        </p:spPr>
        <p:txBody>
          <a:bodyPr lIns="0" tIns="0" rIns="0" bIns="0" rtlCol="0" anchor="t">
            <a:spAutoFit/>
          </a:bodyPr>
          <a:lstStyle/>
          <a:p>
            <a:pPr algn="ctr">
              <a:lnSpc>
                <a:spcPts val="4758"/>
              </a:lnSpc>
            </a:pPr>
            <a:r>
              <a:rPr lang="en-US" sz="4758" dirty="0">
                <a:solidFill>
                  <a:srgbClr val="000000"/>
                </a:solidFill>
                <a:latin typeface="KG Primary Penmanship"/>
              </a:rPr>
              <a:t>Staff</a:t>
            </a:r>
          </a:p>
        </p:txBody>
      </p:sp>
      <p:sp>
        <p:nvSpPr>
          <p:cNvPr id="22" name="TextBox 22"/>
          <p:cNvSpPr txBox="1"/>
          <p:nvPr/>
        </p:nvSpPr>
        <p:spPr>
          <a:xfrm>
            <a:off x="1780112" y="5489199"/>
            <a:ext cx="3825524" cy="644664"/>
          </a:xfrm>
          <a:prstGeom prst="rect">
            <a:avLst/>
          </a:prstGeom>
        </p:spPr>
        <p:txBody>
          <a:bodyPr lIns="0" tIns="0" rIns="0" bIns="0" rtlCol="0" anchor="t">
            <a:spAutoFit/>
          </a:bodyPr>
          <a:lstStyle/>
          <a:p>
            <a:pPr algn="ctr">
              <a:lnSpc>
                <a:spcPts val="4758"/>
              </a:lnSpc>
            </a:pPr>
            <a:r>
              <a:rPr lang="en-US" sz="4758" dirty="0">
                <a:solidFill>
                  <a:srgbClr val="000000"/>
                </a:solidFill>
                <a:latin typeface="KG Primary Penmanship"/>
              </a:rPr>
              <a:t>Governors</a:t>
            </a:r>
          </a:p>
        </p:txBody>
      </p:sp>
      <p:sp>
        <p:nvSpPr>
          <p:cNvPr id="23" name="TextBox 23"/>
          <p:cNvSpPr txBox="1"/>
          <p:nvPr/>
        </p:nvSpPr>
        <p:spPr>
          <a:xfrm>
            <a:off x="858941" y="7678836"/>
            <a:ext cx="5120580" cy="1577355"/>
          </a:xfrm>
          <a:prstGeom prst="rect">
            <a:avLst/>
          </a:prstGeom>
        </p:spPr>
        <p:txBody>
          <a:bodyPr lIns="0" tIns="0" rIns="0" bIns="0" rtlCol="0" anchor="t">
            <a:spAutoFit/>
          </a:bodyPr>
          <a:lstStyle/>
          <a:p>
            <a:pPr algn="ctr">
              <a:lnSpc>
                <a:spcPts val="4058"/>
              </a:lnSpc>
              <a:spcBef>
                <a:spcPct val="0"/>
              </a:spcBef>
            </a:pPr>
            <a:r>
              <a:rPr lang="en-US" sz="4058" dirty="0">
                <a:solidFill>
                  <a:srgbClr val="000000"/>
                </a:solidFill>
                <a:latin typeface="Belleza"/>
              </a:rPr>
              <a:t>Use of WIMD Welsh Index of Multiple Deprivation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a:off x="2374587" y="289853"/>
            <a:ext cx="13982379" cy="9707294"/>
          </a:xfrm>
          <a:custGeom>
            <a:avLst/>
            <a:gdLst/>
            <a:ahLst/>
            <a:cxnLst/>
            <a:rect l="l" t="t" r="r" b="b"/>
            <a:pathLst>
              <a:path w="13982379" h="9707294">
                <a:moveTo>
                  <a:pt x="0" y="0"/>
                </a:moveTo>
                <a:lnTo>
                  <a:pt x="13982379" y="0"/>
                </a:lnTo>
                <a:lnTo>
                  <a:pt x="13982379" y="9707294"/>
                </a:lnTo>
                <a:lnTo>
                  <a:pt x="0" y="9707294"/>
                </a:lnTo>
                <a:lnTo>
                  <a:pt x="0" y="0"/>
                </a:lnTo>
                <a:close/>
              </a:path>
            </a:pathLst>
          </a:custGeom>
          <a:blipFill>
            <a:blip r:embed="rId2"/>
            <a:stretch>
              <a:fillRect t="-430" b="-430"/>
            </a:stretch>
          </a:blipFill>
        </p:spPr>
        <p:txBody>
          <a:bodyPr/>
          <a:lstStyle/>
          <a:p>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a:off x="2570251" y="8379345"/>
            <a:ext cx="4258110" cy="617426"/>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p:cNvSpPr/>
          <p:nvPr/>
        </p:nvSpPr>
        <p:spPr>
          <a:xfrm>
            <a:off x="7343295" y="9258300"/>
            <a:ext cx="4190793" cy="607665"/>
          </a:xfrm>
          <a:custGeom>
            <a:avLst/>
            <a:gdLst/>
            <a:ahLst/>
            <a:cxnLst/>
            <a:rect l="l" t="t" r="r" b="b"/>
            <a:pathLst>
              <a:path w="4190793" h="607665">
                <a:moveTo>
                  <a:pt x="0" y="0"/>
                </a:moveTo>
                <a:lnTo>
                  <a:pt x="4190793" y="0"/>
                </a:lnTo>
                <a:lnTo>
                  <a:pt x="4190793" y="607665"/>
                </a:lnTo>
                <a:lnTo>
                  <a:pt x="0" y="6076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p:cNvSpPr/>
          <p:nvPr/>
        </p:nvSpPr>
        <p:spPr>
          <a:xfrm>
            <a:off x="2682419" y="5274136"/>
            <a:ext cx="4258110" cy="61742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Freeform 5"/>
          <p:cNvSpPr/>
          <p:nvPr/>
        </p:nvSpPr>
        <p:spPr>
          <a:xfrm>
            <a:off x="7025382" y="5274136"/>
            <a:ext cx="4258110" cy="617426"/>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6" name="Freeform 6"/>
          <p:cNvSpPr/>
          <p:nvPr/>
        </p:nvSpPr>
        <p:spPr>
          <a:xfrm>
            <a:off x="11347472" y="5274136"/>
            <a:ext cx="4258110" cy="61742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7" name="Freeform 7"/>
          <p:cNvSpPr/>
          <p:nvPr/>
        </p:nvSpPr>
        <p:spPr>
          <a:xfrm rot="6059669">
            <a:off x="16557031" y="6980309"/>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8" name="Freeform 8"/>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9" name="Freeform 9"/>
          <p:cNvSpPr/>
          <p:nvPr/>
        </p:nvSpPr>
        <p:spPr>
          <a:xfrm rot="1628208">
            <a:off x="-2177854" y="-819000"/>
            <a:ext cx="4355708" cy="2771814"/>
          </a:xfrm>
          <a:custGeom>
            <a:avLst/>
            <a:gdLst/>
            <a:ahLst/>
            <a:cxnLst/>
            <a:rect l="l" t="t" r="r" b="b"/>
            <a:pathLst>
              <a:path w="4355708" h="2771814">
                <a:moveTo>
                  <a:pt x="0" y="0"/>
                </a:moveTo>
                <a:lnTo>
                  <a:pt x="4355708" y="0"/>
                </a:lnTo>
                <a:lnTo>
                  <a:pt x="4355708" y="2771814"/>
                </a:lnTo>
                <a:lnTo>
                  <a:pt x="0" y="27718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Freeform 10"/>
          <p:cNvSpPr/>
          <p:nvPr/>
        </p:nvSpPr>
        <p:spPr>
          <a:xfrm>
            <a:off x="16275084" y="-1579060"/>
            <a:ext cx="4160184" cy="4114800"/>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11" name="Freeform 11"/>
          <p:cNvSpPr/>
          <p:nvPr/>
        </p:nvSpPr>
        <p:spPr>
          <a:xfrm rot="130833">
            <a:off x="3266963" y="-22351"/>
            <a:ext cx="11754075" cy="2306737"/>
          </a:xfrm>
          <a:custGeom>
            <a:avLst/>
            <a:gdLst/>
            <a:ahLst/>
            <a:cxnLst/>
            <a:rect l="l" t="t" r="r" b="b"/>
            <a:pathLst>
              <a:path w="11754075" h="2306737">
                <a:moveTo>
                  <a:pt x="0" y="0"/>
                </a:moveTo>
                <a:lnTo>
                  <a:pt x="11754074" y="0"/>
                </a:lnTo>
                <a:lnTo>
                  <a:pt x="11754074" y="2306737"/>
                </a:lnTo>
                <a:lnTo>
                  <a:pt x="0" y="23067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2" name="Freeform 12"/>
          <p:cNvSpPr/>
          <p:nvPr/>
        </p:nvSpPr>
        <p:spPr>
          <a:xfrm>
            <a:off x="599470" y="-704342"/>
            <a:ext cx="2542499" cy="2542499"/>
          </a:xfrm>
          <a:custGeom>
            <a:avLst/>
            <a:gdLst/>
            <a:ahLst/>
            <a:cxnLst/>
            <a:rect l="l" t="t" r="r" b="b"/>
            <a:pathLst>
              <a:path w="2542499" h="2542499">
                <a:moveTo>
                  <a:pt x="0" y="0"/>
                </a:moveTo>
                <a:lnTo>
                  <a:pt x="2542499" y="0"/>
                </a:lnTo>
                <a:lnTo>
                  <a:pt x="2542499" y="2542499"/>
                </a:lnTo>
                <a:lnTo>
                  <a:pt x="0" y="25424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dirty="0"/>
          </a:p>
        </p:txBody>
      </p:sp>
      <p:sp>
        <p:nvSpPr>
          <p:cNvPr id="13" name="Freeform 13"/>
          <p:cNvSpPr/>
          <p:nvPr/>
        </p:nvSpPr>
        <p:spPr>
          <a:xfrm>
            <a:off x="15605581" y="9143336"/>
            <a:ext cx="2542499" cy="2542499"/>
          </a:xfrm>
          <a:custGeom>
            <a:avLst/>
            <a:gdLst/>
            <a:ahLst/>
            <a:cxnLst/>
            <a:rect l="l" t="t" r="r" b="b"/>
            <a:pathLst>
              <a:path w="2542499" h="2542499">
                <a:moveTo>
                  <a:pt x="0" y="0"/>
                </a:moveTo>
                <a:lnTo>
                  <a:pt x="2542499" y="0"/>
                </a:lnTo>
                <a:lnTo>
                  <a:pt x="2542499" y="2542498"/>
                </a:lnTo>
                <a:lnTo>
                  <a:pt x="0" y="25424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dirty="0"/>
          </a:p>
        </p:txBody>
      </p:sp>
      <p:sp>
        <p:nvSpPr>
          <p:cNvPr id="14" name="Freeform 14"/>
          <p:cNvSpPr/>
          <p:nvPr/>
        </p:nvSpPr>
        <p:spPr>
          <a:xfrm>
            <a:off x="3141969" y="2535740"/>
            <a:ext cx="3171131" cy="2501229"/>
          </a:xfrm>
          <a:custGeom>
            <a:avLst/>
            <a:gdLst/>
            <a:ahLst/>
            <a:cxnLst/>
            <a:rect l="l" t="t" r="r" b="b"/>
            <a:pathLst>
              <a:path w="3171131" h="2501229">
                <a:moveTo>
                  <a:pt x="0" y="0"/>
                </a:moveTo>
                <a:lnTo>
                  <a:pt x="3171131" y="0"/>
                </a:lnTo>
                <a:lnTo>
                  <a:pt x="3171131" y="2501229"/>
                </a:lnTo>
                <a:lnTo>
                  <a:pt x="0" y="2501229"/>
                </a:lnTo>
                <a:lnTo>
                  <a:pt x="0" y="0"/>
                </a:lnTo>
                <a:close/>
              </a:path>
            </a:pathLst>
          </a:custGeom>
          <a:blipFill>
            <a:blip r:embed="rId16"/>
            <a:stretch>
              <a:fillRect/>
            </a:stretch>
          </a:blipFill>
        </p:spPr>
        <p:txBody>
          <a:bodyPr/>
          <a:lstStyle/>
          <a:p>
            <a:endParaRPr lang="en-GB" dirty="0"/>
          </a:p>
        </p:txBody>
      </p:sp>
      <p:sp>
        <p:nvSpPr>
          <p:cNvPr id="15" name="Freeform 15"/>
          <p:cNvSpPr/>
          <p:nvPr/>
        </p:nvSpPr>
        <p:spPr>
          <a:xfrm>
            <a:off x="8009795" y="2593473"/>
            <a:ext cx="2059147" cy="2550027"/>
          </a:xfrm>
          <a:custGeom>
            <a:avLst/>
            <a:gdLst/>
            <a:ahLst/>
            <a:cxnLst/>
            <a:rect l="l" t="t" r="r" b="b"/>
            <a:pathLst>
              <a:path w="2059147" h="2550027">
                <a:moveTo>
                  <a:pt x="0" y="0"/>
                </a:moveTo>
                <a:lnTo>
                  <a:pt x="2059146" y="0"/>
                </a:lnTo>
                <a:lnTo>
                  <a:pt x="2059146" y="2550027"/>
                </a:lnTo>
                <a:lnTo>
                  <a:pt x="0" y="25500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dirty="0"/>
          </a:p>
        </p:txBody>
      </p:sp>
      <p:sp>
        <p:nvSpPr>
          <p:cNvPr id="16" name="Freeform 16"/>
          <p:cNvSpPr/>
          <p:nvPr/>
        </p:nvSpPr>
        <p:spPr>
          <a:xfrm>
            <a:off x="12202975" y="3072358"/>
            <a:ext cx="2547102" cy="1677903"/>
          </a:xfrm>
          <a:custGeom>
            <a:avLst/>
            <a:gdLst/>
            <a:ahLst/>
            <a:cxnLst/>
            <a:rect l="l" t="t" r="r" b="b"/>
            <a:pathLst>
              <a:path w="2547102" h="1677903">
                <a:moveTo>
                  <a:pt x="0" y="0"/>
                </a:moveTo>
                <a:lnTo>
                  <a:pt x="2547102" y="0"/>
                </a:lnTo>
                <a:lnTo>
                  <a:pt x="2547102" y="1677903"/>
                </a:lnTo>
                <a:lnTo>
                  <a:pt x="0" y="167790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dirty="0"/>
          </a:p>
        </p:txBody>
      </p:sp>
      <p:sp>
        <p:nvSpPr>
          <p:cNvPr id="17" name="Freeform 17"/>
          <p:cNvSpPr/>
          <p:nvPr/>
        </p:nvSpPr>
        <p:spPr>
          <a:xfrm>
            <a:off x="3798516" y="6450568"/>
            <a:ext cx="1266181" cy="1631150"/>
          </a:xfrm>
          <a:custGeom>
            <a:avLst/>
            <a:gdLst/>
            <a:ahLst/>
            <a:cxnLst/>
            <a:rect l="l" t="t" r="r" b="b"/>
            <a:pathLst>
              <a:path w="1266181" h="1631150">
                <a:moveTo>
                  <a:pt x="0" y="0"/>
                </a:moveTo>
                <a:lnTo>
                  <a:pt x="1266180" y="0"/>
                </a:lnTo>
                <a:lnTo>
                  <a:pt x="1266180" y="1631151"/>
                </a:lnTo>
                <a:lnTo>
                  <a:pt x="0" y="1631151"/>
                </a:lnTo>
                <a:lnTo>
                  <a:pt x="0" y="0"/>
                </a:lnTo>
                <a:close/>
              </a:path>
            </a:pathLst>
          </a:custGeom>
          <a:blipFill>
            <a:blip r:embed="rId21"/>
            <a:stretch>
              <a:fillRect/>
            </a:stretch>
          </a:blipFill>
        </p:spPr>
        <p:txBody>
          <a:bodyPr/>
          <a:lstStyle/>
          <a:p>
            <a:endParaRPr lang="en-GB" dirty="0"/>
          </a:p>
        </p:txBody>
      </p:sp>
      <p:sp>
        <p:nvSpPr>
          <p:cNvPr id="18" name="Freeform 18"/>
          <p:cNvSpPr/>
          <p:nvPr/>
        </p:nvSpPr>
        <p:spPr>
          <a:xfrm>
            <a:off x="8758568" y="6237210"/>
            <a:ext cx="1054000" cy="2151020"/>
          </a:xfrm>
          <a:custGeom>
            <a:avLst/>
            <a:gdLst/>
            <a:ahLst/>
            <a:cxnLst/>
            <a:rect l="l" t="t" r="r" b="b"/>
            <a:pathLst>
              <a:path w="1054000" h="2151020">
                <a:moveTo>
                  <a:pt x="0" y="0"/>
                </a:moveTo>
                <a:lnTo>
                  <a:pt x="1053999" y="0"/>
                </a:lnTo>
                <a:lnTo>
                  <a:pt x="1053999" y="2151019"/>
                </a:lnTo>
                <a:lnTo>
                  <a:pt x="0" y="2151019"/>
                </a:lnTo>
                <a:lnTo>
                  <a:pt x="0" y="0"/>
                </a:lnTo>
                <a:close/>
              </a:path>
            </a:pathLst>
          </a:custGeom>
          <a:blipFill>
            <a:blip r:embed="rId22"/>
            <a:stretch>
              <a:fillRect/>
            </a:stretch>
          </a:blipFill>
        </p:spPr>
        <p:txBody>
          <a:bodyPr/>
          <a:lstStyle/>
          <a:p>
            <a:endParaRPr lang="en-GB" dirty="0"/>
          </a:p>
        </p:txBody>
      </p:sp>
      <p:sp>
        <p:nvSpPr>
          <p:cNvPr id="19" name="Freeform 19"/>
          <p:cNvSpPr/>
          <p:nvPr/>
        </p:nvSpPr>
        <p:spPr>
          <a:xfrm>
            <a:off x="7190171" y="8521579"/>
            <a:ext cx="4190793" cy="607665"/>
          </a:xfrm>
          <a:custGeom>
            <a:avLst/>
            <a:gdLst/>
            <a:ahLst/>
            <a:cxnLst/>
            <a:rect l="l" t="t" r="r" b="b"/>
            <a:pathLst>
              <a:path w="4190793" h="607665">
                <a:moveTo>
                  <a:pt x="0" y="0"/>
                </a:moveTo>
                <a:lnTo>
                  <a:pt x="4190793" y="0"/>
                </a:lnTo>
                <a:lnTo>
                  <a:pt x="4190793" y="607665"/>
                </a:lnTo>
                <a:lnTo>
                  <a:pt x="0" y="6076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20" name="Freeform 20"/>
          <p:cNvSpPr/>
          <p:nvPr/>
        </p:nvSpPr>
        <p:spPr>
          <a:xfrm>
            <a:off x="7156679" y="8996771"/>
            <a:ext cx="4190793" cy="607665"/>
          </a:xfrm>
          <a:custGeom>
            <a:avLst/>
            <a:gdLst/>
            <a:ahLst/>
            <a:cxnLst/>
            <a:rect l="l" t="t" r="r" b="b"/>
            <a:pathLst>
              <a:path w="4190793" h="607665">
                <a:moveTo>
                  <a:pt x="0" y="0"/>
                </a:moveTo>
                <a:lnTo>
                  <a:pt x="4190793" y="0"/>
                </a:lnTo>
                <a:lnTo>
                  <a:pt x="4190793" y="607665"/>
                </a:lnTo>
                <a:lnTo>
                  <a:pt x="0" y="6076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21" name="Freeform 21"/>
          <p:cNvSpPr/>
          <p:nvPr/>
        </p:nvSpPr>
        <p:spPr>
          <a:xfrm>
            <a:off x="11534088" y="8511818"/>
            <a:ext cx="4258110" cy="617426"/>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22" name="Freeform 22"/>
          <p:cNvSpPr/>
          <p:nvPr/>
        </p:nvSpPr>
        <p:spPr>
          <a:xfrm>
            <a:off x="12733814" y="6304030"/>
            <a:ext cx="1777128" cy="2163931"/>
          </a:xfrm>
          <a:custGeom>
            <a:avLst/>
            <a:gdLst/>
            <a:ahLst/>
            <a:cxnLst/>
            <a:rect l="l" t="t" r="r" b="b"/>
            <a:pathLst>
              <a:path w="1777128" h="2163931">
                <a:moveTo>
                  <a:pt x="0" y="0"/>
                </a:moveTo>
                <a:lnTo>
                  <a:pt x="1777128" y="0"/>
                </a:lnTo>
                <a:lnTo>
                  <a:pt x="1777128" y="2163930"/>
                </a:lnTo>
                <a:lnTo>
                  <a:pt x="0" y="216393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dirty="0"/>
          </a:p>
        </p:txBody>
      </p:sp>
      <p:sp>
        <p:nvSpPr>
          <p:cNvPr id="23" name="TextBox 23"/>
          <p:cNvSpPr txBox="1"/>
          <p:nvPr/>
        </p:nvSpPr>
        <p:spPr>
          <a:xfrm>
            <a:off x="3798516" y="865381"/>
            <a:ext cx="10481704" cy="833946"/>
          </a:xfrm>
          <a:prstGeom prst="rect">
            <a:avLst/>
          </a:prstGeom>
        </p:spPr>
        <p:txBody>
          <a:bodyPr lIns="0" tIns="0" rIns="0" bIns="0" rtlCol="0" anchor="t">
            <a:spAutoFit/>
          </a:bodyPr>
          <a:lstStyle/>
          <a:p>
            <a:pPr algn="ctr">
              <a:lnSpc>
                <a:spcPts val="6512"/>
              </a:lnSpc>
            </a:pPr>
            <a:r>
              <a:rPr lang="en-US" sz="6512" dirty="0">
                <a:solidFill>
                  <a:srgbClr val="000000"/>
                </a:solidFill>
                <a:latin typeface="Sensei"/>
              </a:rPr>
              <a:t>VALUES AND CURRICULUM</a:t>
            </a:r>
          </a:p>
        </p:txBody>
      </p:sp>
      <p:sp>
        <p:nvSpPr>
          <p:cNvPr id="24" name="TextBox 24"/>
          <p:cNvSpPr txBox="1"/>
          <p:nvPr/>
        </p:nvSpPr>
        <p:spPr>
          <a:xfrm>
            <a:off x="3141969" y="8236470"/>
            <a:ext cx="2838805" cy="722505"/>
          </a:xfrm>
          <a:prstGeom prst="rect">
            <a:avLst/>
          </a:prstGeom>
        </p:spPr>
        <p:txBody>
          <a:bodyPr lIns="0" tIns="0" rIns="0" bIns="0" rtlCol="0" anchor="t">
            <a:spAutoFit/>
          </a:bodyPr>
          <a:lstStyle/>
          <a:p>
            <a:pPr algn="ctr">
              <a:lnSpc>
                <a:spcPts val="5971"/>
              </a:lnSpc>
            </a:pPr>
            <a:r>
              <a:rPr lang="en-US" sz="3779" dirty="0">
                <a:solidFill>
                  <a:srgbClr val="000000"/>
                </a:solidFill>
                <a:latin typeface="KG Primary Penmanship"/>
              </a:rPr>
              <a:t>The Black Cat</a:t>
            </a:r>
          </a:p>
        </p:txBody>
      </p:sp>
      <p:sp>
        <p:nvSpPr>
          <p:cNvPr id="25" name="TextBox 25"/>
          <p:cNvSpPr txBox="1"/>
          <p:nvPr/>
        </p:nvSpPr>
        <p:spPr>
          <a:xfrm>
            <a:off x="3392071" y="5131112"/>
            <a:ext cx="2838805" cy="722505"/>
          </a:xfrm>
          <a:prstGeom prst="rect">
            <a:avLst/>
          </a:prstGeom>
        </p:spPr>
        <p:txBody>
          <a:bodyPr lIns="0" tIns="0" rIns="0" bIns="0" rtlCol="0" anchor="t">
            <a:spAutoFit/>
          </a:bodyPr>
          <a:lstStyle/>
          <a:p>
            <a:pPr algn="ctr">
              <a:lnSpc>
                <a:spcPts val="5971"/>
              </a:lnSpc>
            </a:pPr>
            <a:r>
              <a:rPr lang="en-US" sz="3779" dirty="0">
                <a:solidFill>
                  <a:srgbClr val="000000"/>
                </a:solidFill>
                <a:latin typeface="KG Primary Penmanship"/>
              </a:rPr>
              <a:t>Castle</a:t>
            </a:r>
          </a:p>
        </p:txBody>
      </p:sp>
      <p:sp>
        <p:nvSpPr>
          <p:cNvPr id="26" name="TextBox 26"/>
          <p:cNvSpPr txBox="1"/>
          <p:nvPr/>
        </p:nvSpPr>
        <p:spPr>
          <a:xfrm>
            <a:off x="8009795" y="5131112"/>
            <a:ext cx="2289285" cy="722505"/>
          </a:xfrm>
          <a:prstGeom prst="rect">
            <a:avLst/>
          </a:prstGeom>
        </p:spPr>
        <p:txBody>
          <a:bodyPr lIns="0" tIns="0" rIns="0" bIns="0" rtlCol="0" anchor="t">
            <a:spAutoFit/>
          </a:bodyPr>
          <a:lstStyle/>
          <a:p>
            <a:pPr algn="ctr">
              <a:lnSpc>
                <a:spcPts val="5971"/>
              </a:lnSpc>
            </a:pPr>
            <a:r>
              <a:rPr lang="en-US" sz="3779" dirty="0">
                <a:solidFill>
                  <a:srgbClr val="000000"/>
                </a:solidFill>
                <a:latin typeface="KG Primary Penmanship"/>
              </a:rPr>
              <a:t>The Princess</a:t>
            </a:r>
          </a:p>
        </p:txBody>
      </p:sp>
      <p:sp>
        <p:nvSpPr>
          <p:cNvPr id="27" name="TextBox 27"/>
          <p:cNvSpPr txBox="1"/>
          <p:nvPr/>
        </p:nvSpPr>
        <p:spPr>
          <a:xfrm>
            <a:off x="12331884" y="5131112"/>
            <a:ext cx="2289285" cy="722505"/>
          </a:xfrm>
          <a:prstGeom prst="rect">
            <a:avLst/>
          </a:prstGeom>
        </p:spPr>
        <p:txBody>
          <a:bodyPr lIns="0" tIns="0" rIns="0" bIns="0" rtlCol="0" anchor="t">
            <a:spAutoFit/>
          </a:bodyPr>
          <a:lstStyle/>
          <a:p>
            <a:pPr algn="ctr">
              <a:lnSpc>
                <a:spcPts val="5971"/>
              </a:lnSpc>
            </a:pPr>
            <a:r>
              <a:rPr lang="en-US" sz="3779" dirty="0">
                <a:solidFill>
                  <a:srgbClr val="000000"/>
                </a:solidFill>
                <a:latin typeface="KG Primary Penmanship"/>
              </a:rPr>
              <a:t>Rivers</a:t>
            </a:r>
          </a:p>
        </p:txBody>
      </p:sp>
      <p:sp>
        <p:nvSpPr>
          <p:cNvPr id="28" name="TextBox 28"/>
          <p:cNvSpPr txBox="1"/>
          <p:nvPr/>
        </p:nvSpPr>
        <p:spPr>
          <a:xfrm>
            <a:off x="8140925" y="8325085"/>
            <a:ext cx="2289285" cy="1491947"/>
          </a:xfrm>
          <a:prstGeom prst="rect">
            <a:avLst/>
          </a:prstGeom>
        </p:spPr>
        <p:txBody>
          <a:bodyPr lIns="0" tIns="0" rIns="0" bIns="0" rtlCol="0" anchor="t">
            <a:spAutoFit/>
          </a:bodyPr>
          <a:lstStyle/>
          <a:p>
            <a:pPr algn="ctr">
              <a:lnSpc>
                <a:spcPts val="5971"/>
              </a:lnSpc>
            </a:pPr>
            <a:r>
              <a:rPr lang="en-US" sz="3779" dirty="0">
                <a:solidFill>
                  <a:srgbClr val="000000"/>
                </a:solidFill>
                <a:latin typeface="KG Primary Penmanship"/>
              </a:rPr>
              <a:t>Hen Fenyw Fach Cydweli</a:t>
            </a:r>
          </a:p>
        </p:txBody>
      </p:sp>
      <p:sp>
        <p:nvSpPr>
          <p:cNvPr id="29" name="TextBox 29"/>
          <p:cNvSpPr txBox="1"/>
          <p:nvPr/>
        </p:nvSpPr>
        <p:spPr>
          <a:xfrm>
            <a:off x="12202975" y="8416277"/>
            <a:ext cx="2838805" cy="722505"/>
          </a:xfrm>
          <a:prstGeom prst="rect">
            <a:avLst/>
          </a:prstGeom>
        </p:spPr>
        <p:txBody>
          <a:bodyPr lIns="0" tIns="0" rIns="0" bIns="0" rtlCol="0" anchor="t">
            <a:spAutoFit/>
          </a:bodyPr>
          <a:lstStyle/>
          <a:p>
            <a:pPr algn="ctr">
              <a:lnSpc>
                <a:spcPts val="5971"/>
              </a:lnSpc>
            </a:pPr>
            <a:r>
              <a:rPr lang="en-US" sz="3779" dirty="0">
                <a:solidFill>
                  <a:srgbClr val="000000"/>
                </a:solidFill>
                <a:latin typeface="KG Primary Penmanship"/>
              </a:rPr>
              <a:t>Welshness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TextBox 2"/>
          <p:cNvSpPr txBox="1"/>
          <p:nvPr/>
        </p:nvSpPr>
        <p:spPr>
          <a:xfrm>
            <a:off x="9704611" y="4285481"/>
            <a:ext cx="4448020" cy="535702"/>
          </a:xfrm>
          <a:prstGeom prst="rect">
            <a:avLst/>
          </a:prstGeom>
        </p:spPr>
        <p:txBody>
          <a:bodyPr lIns="0" tIns="0" rIns="0" bIns="0" rtlCol="0" anchor="t">
            <a:spAutoFit/>
          </a:bodyPr>
          <a:lstStyle/>
          <a:p>
            <a:pPr algn="ctr">
              <a:lnSpc>
                <a:spcPts val="4015"/>
              </a:lnSpc>
            </a:pPr>
            <a:r>
              <a:rPr lang="en-US" sz="4015" dirty="0">
                <a:solidFill>
                  <a:srgbClr val="000000"/>
                </a:solidFill>
                <a:latin typeface="Sensei"/>
              </a:rPr>
              <a:t>INTERNATIONAL</a:t>
            </a:r>
          </a:p>
        </p:txBody>
      </p:sp>
      <p:sp>
        <p:nvSpPr>
          <p:cNvPr id="3" name="TextBox 3"/>
          <p:cNvSpPr txBox="1"/>
          <p:nvPr/>
        </p:nvSpPr>
        <p:spPr>
          <a:xfrm>
            <a:off x="792362" y="2692325"/>
            <a:ext cx="5865827" cy="4059316"/>
          </a:xfrm>
          <a:prstGeom prst="rect">
            <a:avLst/>
          </a:prstGeom>
        </p:spPr>
        <p:txBody>
          <a:bodyPr lIns="0" tIns="0" rIns="0" bIns="0" rtlCol="0" anchor="t">
            <a:spAutoFit/>
          </a:bodyPr>
          <a:lstStyle/>
          <a:p>
            <a:pPr>
              <a:lnSpc>
                <a:spcPts val="8005"/>
              </a:lnSpc>
            </a:pPr>
            <a:r>
              <a:rPr lang="en-US" sz="6615" dirty="0">
                <a:solidFill>
                  <a:srgbClr val="000000"/>
                </a:solidFill>
                <a:latin typeface="Sensei"/>
              </a:rPr>
              <a:t>VIDEO:</a:t>
            </a:r>
          </a:p>
          <a:p>
            <a:pPr>
              <a:lnSpc>
                <a:spcPts val="8005"/>
              </a:lnSpc>
            </a:pPr>
            <a:r>
              <a:rPr lang="en-US" sz="6615" dirty="0">
                <a:solidFill>
                  <a:srgbClr val="000000"/>
                </a:solidFill>
                <a:latin typeface="Sensei"/>
              </a:rPr>
              <a:t>VISION OF PRINCESS GWENLLIAN</a:t>
            </a:r>
          </a:p>
        </p:txBody>
      </p:sp>
      <p:sp>
        <p:nvSpPr>
          <p:cNvPr id="4" name="Freeform 4"/>
          <p:cNvSpPr/>
          <p:nvPr/>
        </p:nvSpPr>
        <p:spPr>
          <a:xfrm rot="-10800000">
            <a:off x="-566943" y="-286948"/>
            <a:ext cx="6437334" cy="3864499"/>
          </a:xfrm>
          <a:custGeom>
            <a:avLst/>
            <a:gdLst/>
            <a:ahLst/>
            <a:cxnLst/>
            <a:rect l="l" t="t" r="r" b="b"/>
            <a:pathLst>
              <a:path w="6437334" h="3864499">
                <a:moveTo>
                  <a:pt x="0" y="0"/>
                </a:moveTo>
                <a:lnTo>
                  <a:pt x="6437334" y="0"/>
                </a:lnTo>
                <a:lnTo>
                  <a:pt x="6437334" y="3864499"/>
                </a:lnTo>
                <a:lnTo>
                  <a:pt x="0" y="3864499"/>
                </a:lnTo>
                <a:lnTo>
                  <a:pt x="0" y="0"/>
                </a:lnTo>
                <a:close/>
              </a:path>
            </a:pathLst>
          </a:custGeom>
          <a:blipFill>
            <a:blip r:embed="rId3">
              <a:extLst>
                <a:ext uri="{96DAC541-7B7A-43D3-8B79-37D633B846F1}">
                  <asvg:svgBlip xmlns:asvg="http://schemas.microsoft.com/office/drawing/2016/SVG/main" r:embed="rId4"/>
                </a:ext>
              </a:extLst>
            </a:blip>
            <a:stretch>
              <a:fillRect l="-6932" r="-138796" b="-132199"/>
            </a:stretch>
          </a:blipFill>
        </p:spPr>
        <p:txBody>
          <a:bodyPr/>
          <a:lstStyle/>
          <a:p>
            <a:endParaRPr lang="en-GB" dirty="0"/>
          </a:p>
        </p:txBody>
      </p:sp>
      <p:sp>
        <p:nvSpPr>
          <p:cNvPr id="5" name="Freeform 5"/>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6" name="Freeform 6"/>
          <p:cNvSpPr/>
          <p:nvPr/>
        </p:nvSpPr>
        <p:spPr>
          <a:xfrm rot="-1029845">
            <a:off x="391889" y="7349718"/>
            <a:ext cx="3311102" cy="2317771"/>
          </a:xfrm>
          <a:custGeom>
            <a:avLst/>
            <a:gdLst/>
            <a:ahLst/>
            <a:cxnLst/>
            <a:rect l="l" t="t" r="r" b="b"/>
            <a:pathLst>
              <a:path w="3311102" h="2317771">
                <a:moveTo>
                  <a:pt x="0" y="0"/>
                </a:moveTo>
                <a:lnTo>
                  <a:pt x="3311101" y="0"/>
                </a:lnTo>
                <a:lnTo>
                  <a:pt x="3311101" y="2317771"/>
                </a:lnTo>
                <a:lnTo>
                  <a:pt x="0" y="2317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7" name="Freeform 7"/>
          <p:cNvSpPr/>
          <p:nvPr/>
        </p:nvSpPr>
        <p:spPr>
          <a:xfrm rot="1948546">
            <a:off x="15870236" y="-1929334"/>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
        <p:nvSpPr>
          <p:cNvPr id="8" name="Freeform 8"/>
          <p:cNvSpPr/>
          <p:nvPr/>
        </p:nvSpPr>
        <p:spPr>
          <a:xfrm rot="-10800000">
            <a:off x="-376443" y="-96448"/>
            <a:ext cx="6437334" cy="3864499"/>
          </a:xfrm>
          <a:custGeom>
            <a:avLst/>
            <a:gdLst/>
            <a:ahLst/>
            <a:cxnLst/>
            <a:rect l="l" t="t" r="r" b="b"/>
            <a:pathLst>
              <a:path w="6437334" h="3864499">
                <a:moveTo>
                  <a:pt x="0" y="0"/>
                </a:moveTo>
                <a:lnTo>
                  <a:pt x="6437334" y="0"/>
                </a:lnTo>
                <a:lnTo>
                  <a:pt x="6437334" y="3864499"/>
                </a:lnTo>
                <a:lnTo>
                  <a:pt x="0" y="3864499"/>
                </a:lnTo>
                <a:lnTo>
                  <a:pt x="0" y="0"/>
                </a:lnTo>
                <a:close/>
              </a:path>
            </a:pathLst>
          </a:custGeom>
          <a:blipFill>
            <a:blip r:embed="rId3">
              <a:extLst>
                <a:ext uri="{96DAC541-7B7A-43D3-8B79-37D633B846F1}">
                  <asvg:svgBlip xmlns:asvg="http://schemas.microsoft.com/office/drawing/2016/SVG/main" r:embed="rId4"/>
                </a:ext>
              </a:extLst>
            </a:blip>
            <a:stretch>
              <a:fillRect l="-6932" r="-138796" b="-132199"/>
            </a:stretch>
          </a:blipFill>
        </p:spPr>
        <p:txBody>
          <a:bodyPr/>
          <a:lstStyle/>
          <a:p>
            <a:endParaRPr lang="en-GB" dirty="0"/>
          </a:p>
        </p:txBody>
      </p:sp>
      <p:sp>
        <p:nvSpPr>
          <p:cNvPr id="9" name="Freeform 9"/>
          <p:cNvSpPr/>
          <p:nvPr/>
        </p:nvSpPr>
        <p:spPr>
          <a:xfrm rot="1942914">
            <a:off x="15561772" y="7647108"/>
            <a:ext cx="7527863" cy="7226748"/>
          </a:xfrm>
          <a:custGeom>
            <a:avLst/>
            <a:gdLst/>
            <a:ahLst/>
            <a:cxnLst/>
            <a:rect l="l" t="t" r="r" b="b"/>
            <a:pathLst>
              <a:path w="7527863" h="7226748">
                <a:moveTo>
                  <a:pt x="0" y="0"/>
                </a:moveTo>
                <a:lnTo>
                  <a:pt x="7527863" y="0"/>
                </a:lnTo>
                <a:lnTo>
                  <a:pt x="7527863" y="7226748"/>
                </a:lnTo>
                <a:lnTo>
                  <a:pt x="0" y="7226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dirty="0"/>
          </a:p>
        </p:txBody>
      </p:sp>
      <p:sp>
        <p:nvSpPr>
          <p:cNvPr id="10" name="Freeform 10"/>
          <p:cNvSpPr/>
          <p:nvPr/>
        </p:nvSpPr>
        <p:spPr>
          <a:xfrm>
            <a:off x="1401167" y="750418"/>
            <a:ext cx="1789768" cy="1789768"/>
          </a:xfrm>
          <a:custGeom>
            <a:avLst/>
            <a:gdLst/>
            <a:ahLst/>
            <a:cxnLst/>
            <a:rect l="l" t="t" r="r" b="b"/>
            <a:pathLst>
              <a:path w="1789768" h="1789768">
                <a:moveTo>
                  <a:pt x="0" y="0"/>
                </a:moveTo>
                <a:lnTo>
                  <a:pt x="1789768" y="0"/>
                </a:lnTo>
                <a:lnTo>
                  <a:pt x="1789768" y="1789768"/>
                </a:lnTo>
                <a:lnTo>
                  <a:pt x="0" y="17897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dirty="0"/>
          </a:p>
        </p:txBody>
      </p:sp>
      <p:pic>
        <p:nvPicPr>
          <p:cNvPr id="11" name="Picture 11"/>
          <p:cNvPicPr>
            <a:picLocks noChangeAspect="1"/>
          </p:cNvPicPr>
          <p:nvPr>
            <a:videoFile r:link="rId1"/>
          </p:nvPr>
        </p:nvPicPr>
        <p:blipFill>
          <a:blip r:embed="rId15"/>
          <a:stretch>
            <a:fillRect/>
          </a:stretch>
        </p:blipFill>
        <p:spPr>
          <a:xfrm>
            <a:off x="6976239" y="2313473"/>
            <a:ext cx="9605603" cy="5403151"/>
          </a:xfrm>
          <a:prstGeom prst="rect">
            <a:avLst/>
          </a:prstGeom>
        </p:spPr>
      </p:pic>
      <p:sp>
        <p:nvSpPr>
          <p:cNvPr id="12" name="Freeform 12"/>
          <p:cNvSpPr/>
          <p:nvPr/>
        </p:nvSpPr>
        <p:spPr>
          <a:xfrm>
            <a:off x="14211895" y="6912762"/>
            <a:ext cx="3023883" cy="2532047"/>
          </a:xfrm>
          <a:custGeom>
            <a:avLst/>
            <a:gdLst/>
            <a:ahLst/>
            <a:cxnLst/>
            <a:rect l="l" t="t" r="r" b="b"/>
            <a:pathLst>
              <a:path w="3023883" h="2532047">
                <a:moveTo>
                  <a:pt x="0" y="0"/>
                </a:moveTo>
                <a:lnTo>
                  <a:pt x="3023883" y="0"/>
                </a:lnTo>
                <a:lnTo>
                  <a:pt x="3023883" y="2532047"/>
                </a:lnTo>
                <a:lnTo>
                  <a:pt x="0" y="2532047"/>
                </a:lnTo>
                <a:lnTo>
                  <a:pt x="0" y="0"/>
                </a:lnTo>
                <a:close/>
              </a:path>
            </a:pathLst>
          </a:custGeom>
          <a:blipFill>
            <a:blip r:embed="rId16"/>
            <a:stretch>
              <a:fillRect/>
            </a:stretch>
          </a:blipFill>
        </p:spPr>
        <p:txBody>
          <a:bodyPr/>
          <a:lstStyle/>
          <a:p>
            <a:endParaRPr lang="en-GB" dirty="0"/>
          </a:p>
        </p:txBody>
      </p:sp>
      <p:sp>
        <p:nvSpPr>
          <p:cNvPr id="13" name="Freeform 13"/>
          <p:cNvSpPr/>
          <p:nvPr/>
        </p:nvSpPr>
        <p:spPr>
          <a:xfrm>
            <a:off x="4340664" y="6912762"/>
            <a:ext cx="6501926" cy="3275095"/>
          </a:xfrm>
          <a:custGeom>
            <a:avLst/>
            <a:gdLst/>
            <a:ahLst/>
            <a:cxnLst/>
            <a:rect l="l" t="t" r="r" b="b"/>
            <a:pathLst>
              <a:path w="6501926" h="3275095">
                <a:moveTo>
                  <a:pt x="0" y="0"/>
                </a:moveTo>
                <a:lnTo>
                  <a:pt x="6501926" y="0"/>
                </a:lnTo>
                <a:lnTo>
                  <a:pt x="6501926" y="3275095"/>
                </a:lnTo>
                <a:lnTo>
                  <a:pt x="0" y="3275095"/>
                </a:lnTo>
                <a:lnTo>
                  <a:pt x="0" y="0"/>
                </a:lnTo>
                <a:close/>
              </a:path>
            </a:pathLst>
          </a:custGeom>
          <a:blipFill>
            <a:blip r:embed="rId17"/>
            <a:stretch>
              <a:fillRect/>
            </a:stretch>
          </a:blipFill>
        </p:spPr>
        <p:txBody>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255966" y="9258300"/>
            <a:ext cx="18417041" cy="3532094"/>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txBody>
            <a:bodyPr/>
            <a:lstStyle/>
            <a:p>
              <a:endParaRPr lang="en-GB" dirty="0"/>
            </a:p>
          </p:txBody>
        </p:sp>
      </p:grpSp>
      <p:sp>
        <p:nvSpPr>
          <p:cNvPr id="4" name="Freeform 4"/>
          <p:cNvSpPr/>
          <p:nvPr/>
        </p:nvSpPr>
        <p:spPr>
          <a:xfrm>
            <a:off x="12130183" y="7538049"/>
            <a:ext cx="4258110" cy="61742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Freeform 5"/>
          <p:cNvSpPr/>
          <p:nvPr/>
        </p:nvSpPr>
        <p:spPr>
          <a:xfrm rot="-6640818">
            <a:off x="15602284" y="252889"/>
            <a:ext cx="3771895" cy="2292375"/>
          </a:xfrm>
          <a:custGeom>
            <a:avLst/>
            <a:gdLst/>
            <a:ahLst/>
            <a:cxnLst/>
            <a:rect l="l" t="t" r="r" b="b"/>
            <a:pathLst>
              <a:path w="3771895" h="2292375">
                <a:moveTo>
                  <a:pt x="0" y="0"/>
                </a:moveTo>
                <a:lnTo>
                  <a:pt x="3771895" y="0"/>
                </a:lnTo>
                <a:lnTo>
                  <a:pt x="3771895" y="2292375"/>
                </a:lnTo>
                <a:lnTo>
                  <a:pt x="0" y="2292375"/>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en-GB" dirty="0"/>
          </a:p>
        </p:txBody>
      </p:sp>
      <p:sp>
        <p:nvSpPr>
          <p:cNvPr id="6" name="Freeform 6"/>
          <p:cNvSpPr/>
          <p:nvPr/>
        </p:nvSpPr>
        <p:spPr>
          <a:xfrm rot="-3842122">
            <a:off x="-2147192" y="-1160326"/>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7" name="Freeform 7"/>
          <p:cNvSpPr/>
          <p:nvPr/>
        </p:nvSpPr>
        <p:spPr>
          <a:xfrm>
            <a:off x="785290" y="1703701"/>
            <a:ext cx="6241093" cy="6779575"/>
          </a:xfrm>
          <a:custGeom>
            <a:avLst/>
            <a:gdLst/>
            <a:ahLst/>
            <a:cxnLst/>
            <a:rect l="l" t="t" r="r" b="b"/>
            <a:pathLst>
              <a:path w="6241093" h="6779575">
                <a:moveTo>
                  <a:pt x="0" y="0"/>
                </a:moveTo>
                <a:lnTo>
                  <a:pt x="6241093" y="0"/>
                </a:lnTo>
                <a:lnTo>
                  <a:pt x="6241093" y="6779575"/>
                </a:lnTo>
                <a:lnTo>
                  <a:pt x="0" y="6779575"/>
                </a:lnTo>
                <a:lnTo>
                  <a:pt x="0" y="0"/>
                </a:lnTo>
                <a:close/>
              </a:path>
            </a:pathLst>
          </a:custGeom>
          <a:blipFill>
            <a:blip r:embed="rId8"/>
            <a:stretch>
              <a:fillRect/>
            </a:stretch>
          </a:blipFill>
        </p:spPr>
        <p:txBody>
          <a:bodyPr/>
          <a:lstStyle/>
          <a:p>
            <a:endParaRPr lang="en-GB" dirty="0"/>
          </a:p>
        </p:txBody>
      </p:sp>
      <p:sp>
        <p:nvSpPr>
          <p:cNvPr id="8" name="TextBox 8"/>
          <p:cNvSpPr txBox="1"/>
          <p:nvPr/>
        </p:nvSpPr>
        <p:spPr>
          <a:xfrm>
            <a:off x="2789811" y="723760"/>
            <a:ext cx="12526389" cy="1115434"/>
          </a:xfrm>
          <a:prstGeom prst="rect">
            <a:avLst/>
          </a:prstGeom>
        </p:spPr>
        <p:txBody>
          <a:bodyPr wrap="square" lIns="0" tIns="0" rIns="0" bIns="0" rtlCol="0" anchor="t">
            <a:spAutoFit/>
          </a:bodyPr>
          <a:lstStyle/>
          <a:p>
            <a:pPr algn="ctr">
              <a:lnSpc>
                <a:spcPts val="9140"/>
              </a:lnSpc>
            </a:pPr>
            <a:r>
              <a:rPr lang="en-US" sz="7492" dirty="0">
                <a:solidFill>
                  <a:srgbClr val="000000"/>
                </a:solidFill>
                <a:latin typeface="Sensei"/>
              </a:rPr>
              <a:t>THE SCHOOL IN THE COMMUNITY</a:t>
            </a:r>
          </a:p>
        </p:txBody>
      </p:sp>
      <p:sp>
        <p:nvSpPr>
          <p:cNvPr id="9" name="Freeform 9"/>
          <p:cNvSpPr/>
          <p:nvPr/>
        </p:nvSpPr>
        <p:spPr>
          <a:xfrm>
            <a:off x="6022079" y="2043028"/>
            <a:ext cx="6439889" cy="7008402"/>
          </a:xfrm>
          <a:custGeom>
            <a:avLst/>
            <a:gdLst/>
            <a:ahLst/>
            <a:cxnLst/>
            <a:rect l="l" t="t" r="r" b="b"/>
            <a:pathLst>
              <a:path w="6439889" h="7008402">
                <a:moveTo>
                  <a:pt x="0" y="0"/>
                </a:moveTo>
                <a:lnTo>
                  <a:pt x="6439889" y="0"/>
                </a:lnTo>
                <a:lnTo>
                  <a:pt x="6439889" y="7008402"/>
                </a:lnTo>
                <a:lnTo>
                  <a:pt x="0" y="7008402"/>
                </a:lnTo>
                <a:lnTo>
                  <a:pt x="0" y="0"/>
                </a:lnTo>
                <a:close/>
              </a:path>
            </a:pathLst>
          </a:custGeom>
          <a:blipFill>
            <a:blip r:embed="rId9"/>
            <a:stretch>
              <a:fillRect/>
            </a:stretch>
          </a:blipFill>
        </p:spPr>
        <p:txBody>
          <a:bodyPr/>
          <a:lstStyle/>
          <a:p>
            <a:endParaRPr lang="en-GB" dirty="0"/>
          </a:p>
        </p:txBody>
      </p:sp>
      <p:sp>
        <p:nvSpPr>
          <p:cNvPr id="10" name="Freeform 10"/>
          <p:cNvSpPr/>
          <p:nvPr/>
        </p:nvSpPr>
        <p:spPr>
          <a:xfrm>
            <a:off x="11720010" y="2391164"/>
            <a:ext cx="4456352" cy="4107594"/>
          </a:xfrm>
          <a:custGeom>
            <a:avLst/>
            <a:gdLst/>
            <a:ahLst/>
            <a:cxnLst/>
            <a:rect l="l" t="t" r="r" b="b"/>
            <a:pathLst>
              <a:path w="4456352" h="4107594">
                <a:moveTo>
                  <a:pt x="0" y="0"/>
                </a:moveTo>
                <a:lnTo>
                  <a:pt x="4456352" y="0"/>
                </a:lnTo>
                <a:lnTo>
                  <a:pt x="4456352" y="4107594"/>
                </a:lnTo>
                <a:lnTo>
                  <a:pt x="0" y="4107594"/>
                </a:lnTo>
                <a:lnTo>
                  <a:pt x="0" y="0"/>
                </a:lnTo>
                <a:close/>
              </a:path>
            </a:pathLst>
          </a:custGeom>
          <a:blipFill>
            <a:blip r:embed="rId10"/>
            <a:stretch>
              <a:fillRect/>
            </a:stretch>
          </a:blipFill>
        </p:spPr>
        <p:txBody>
          <a:bodyPr/>
          <a:lstStyle/>
          <a:p>
            <a:endParaRPr lang="en-GB" dirty="0"/>
          </a:p>
        </p:txBody>
      </p:sp>
      <p:sp>
        <p:nvSpPr>
          <p:cNvPr id="11" name="TextBox 11"/>
          <p:cNvSpPr txBox="1"/>
          <p:nvPr/>
        </p:nvSpPr>
        <p:spPr>
          <a:xfrm>
            <a:off x="12686298" y="7398347"/>
            <a:ext cx="2838805" cy="798439"/>
          </a:xfrm>
          <a:prstGeom prst="rect">
            <a:avLst/>
          </a:prstGeom>
        </p:spPr>
        <p:txBody>
          <a:bodyPr lIns="0" tIns="0" rIns="0" bIns="0" rtlCol="0" anchor="t">
            <a:spAutoFit/>
          </a:bodyPr>
          <a:lstStyle/>
          <a:p>
            <a:pPr algn="ctr">
              <a:lnSpc>
                <a:spcPts val="6603"/>
              </a:lnSpc>
            </a:pPr>
            <a:r>
              <a:rPr lang="en-US" sz="4179" dirty="0">
                <a:solidFill>
                  <a:srgbClr val="000000"/>
                </a:solidFill>
                <a:latin typeface="KG Primary Penmanship"/>
              </a:rPr>
              <a:t>Comic boards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1E55060001DE49B9D7251090721DCF" ma:contentTypeVersion="14" ma:contentTypeDescription="Create a new document." ma:contentTypeScope="" ma:versionID="eb3129405625374aab9224feb322d3cc">
  <xsd:schema xmlns:xsd="http://www.w3.org/2001/XMLSchema" xmlns:xs="http://www.w3.org/2001/XMLSchema" xmlns:p="http://schemas.microsoft.com/office/2006/metadata/properties" xmlns:ns2="efa55347-e71c-4719-9a27-3fd8c2fa4c4a" xmlns:ns3="9f32cde7-7e56-45db-9c23-135a098f8a0b" targetNamespace="http://schemas.microsoft.com/office/2006/metadata/properties" ma:root="true" ma:fieldsID="736d7a49a710f5e2d02bbf2dcf4b5300" ns2:_="" ns3:_="">
    <xsd:import namespace="efa55347-e71c-4719-9a27-3fd8c2fa4c4a"/>
    <xsd:import namespace="9f32cde7-7e56-45db-9c23-135a098f8a0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55347-e71c-4719-9a27-3fd8c2fa4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3873b1e-062d-4dc9-9644-30d5cd56706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32cde7-7e56-45db-9c23-135a098f8a0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89f8d35-32c1-4251-928b-143069314510}" ma:internalName="TaxCatchAll" ma:showField="CatchAllData" ma:web="9f32cde7-7e56-45db-9c23-135a098f8a0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32cde7-7e56-45db-9c23-135a098f8a0b" xsi:nil="true"/>
    <lcf76f155ced4ddcb4097134ff3c332f xmlns="efa55347-e71c-4719-9a27-3fd8c2fa4c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CB47DE7-9B05-4F89-8240-AC0B1875B660}"/>
</file>

<file path=customXml/itemProps2.xml><?xml version="1.0" encoding="utf-8"?>
<ds:datastoreItem xmlns:ds="http://schemas.openxmlformats.org/officeDocument/2006/customXml" ds:itemID="{9AD57CA9-854E-424A-BEC5-C709A0AD403E}"/>
</file>

<file path=customXml/itemProps3.xml><?xml version="1.0" encoding="utf-8"?>
<ds:datastoreItem xmlns:ds="http://schemas.openxmlformats.org/officeDocument/2006/customXml" ds:itemID="{973FC427-C8DB-4AB8-994B-EA3F7ED374A9}"/>
</file>

<file path=docProps/app.xml><?xml version="1.0" encoding="utf-8"?>
<Properties xmlns="http://schemas.openxmlformats.org/officeDocument/2006/extended-properties" xmlns:vt="http://schemas.openxmlformats.org/officeDocument/2006/docPropsVTypes">
  <TotalTime>121</TotalTime>
  <Words>617</Words>
  <Application>Microsoft Office PowerPoint</Application>
  <PresentationFormat>Custom</PresentationFormat>
  <Paragraphs>72</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KG Primary Penmanship</vt:lpstr>
      <vt:lpstr>Arial</vt:lpstr>
      <vt:lpstr>Belleza</vt:lpstr>
      <vt:lpstr>Calibri</vt:lpstr>
      <vt:lpstr>Sensei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Pastel Colorful Illustration Creative Back to School Presentation</dc:title>
  <dc:creator>A Barnett (Ysgol Gymraeg Gwenllian)</dc:creator>
  <cp:lastModifiedBy>Gemma</cp:lastModifiedBy>
  <cp:revision>4</cp:revision>
  <cp:lastPrinted>2024-02-23T13:19:03Z</cp:lastPrinted>
  <dcterms:created xsi:type="dcterms:W3CDTF">2006-08-16T00:00:00Z</dcterms:created>
  <dcterms:modified xsi:type="dcterms:W3CDTF">2024-02-23T16:05:46Z</dcterms:modified>
  <dc:identifier>DAF8TnF_LiU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0x010100401E55060001DE49B9D7251090721DCF</vt:lpwstr>
  </property>
</Properties>
</file>