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69" r:id="rId3"/>
    <p:sldId id="271" r:id="rId4"/>
    <p:sldId id="280" r:id="rId5"/>
    <p:sldId id="268" r:id="rId6"/>
    <p:sldId id="281" r:id="rId7"/>
    <p:sldId id="279" r:id="rId8"/>
    <p:sldId id="277" r:id="rId9"/>
    <p:sldId id="278" r:id="rId10"/>
    <p:sldId id="273" r:id="rId11"/>
    <p:sldId id="272" r:id="rId12"/>
    <p:sldId id="274" r:id="rId13"/>
    <p:sldId id="275"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D13BA-FCDA-4A07-BAD7-3FD1C0C9B65F}"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AD657-0D00-40B6-9E59-8B68EC5E8915}" type="slidenum">
              <a:rPr lang="en-GB" smtClean="0"/>
              <a:t>‹#›</a:t>
            </a:fld>
            <a:endParaRPr lang="en-GB"/>
          </a:p>
        </p:txBody>
      </p:sp>
    </p:spTree>
    <p:extLst>
      <p:ext uri="{BB962C8B-B14F-4D97-AF65-F5344CB8AC3E}">
        <p14:creationId xmlns:p14="http://schemas.microsoft.com/office/powerpoint/2010/main" val="4072630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2650" cy="33543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92826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3672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considering that outlined and evidenced by ESTYN relating to the use of Welsh phrases in lessons and around school, the successful implementation of Cymraeg </a:t>
            </a:r>
            <a:r>
              <a:rPr lang="en-GB" dirty="0" err="1"/>
              <a:t>ar</a:t>
            </a:r>
            <a:r>
              <a:rPr lang="en-GB" dirty="0"/>
              <a:t> Draws y </a:t>
            </a:r>
            <a:r>
              <a:rPr lang="en-GB" dirty="0" err="1"/>
              <a:t>Cwricwlwm</a:t>
            </a:r>
            <a:r>
              <a:rPr lang="en-GB" dirty="0"/>
              <a:t> is linked to the secure foundations laid within Welsh lessons and, also the high expectations of all staff across the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Quote: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Particular attention has been given to developing pupils’ use of the Welsh language in all Areas of Learning. Pupils confidently refer to whole school resources when conversing with staff and pupils alike. Asking for example “Ga </a:t>
            </a:r>
            <a:r>
              <a:rPr lang="en-GB" dirty="0" err="1"/>
              <a:t>i</a:t>
            </a:r>
            <a:r>
              <a:rPr lang="en-GB" dirty="0"/>
              <a:t> </a:t>
            </a:r>
            <a:r>
              <a:rPr lang="en-GB" dirty="0" err="1"/>
              <a:t>fenthyg</a:t>
            </a:r>
            <a:r>
              <a:rPr lang="en-GB" dirty="0"/>
              <a:t> </a:t>
            </a:r>
            <a:r>
              <a:rPr lang="en-GB" dirty="0" err="1"/>
              <a:t>pren</a:t>
            </a:r>
            <a:r>
              <a:rPr lang="en-GB" dirty="0"/>
              <a:t> </a:t>
            </a:r>
            <a:r>
              <a:rPr lang="en-GB" dirty="0" err="1"/>
              <a:t>mesur</a:t>
            </a:r>
            <a:r>
              <a:rPr lang="en-GB" dirty="0"/>
              <a:t>?” during Maths lessons. </a:t>
            </a:r>
          </a:p>
          <a:p>
            <a:r>
              <a:rPr lang="en-GB" dirty="0"/>
              <a:t>Accuracy and consistency is key when promoting day to day use of Welsh e.g. Gwaith Dosbarth a </a:t>
            </a:r>
            <a:r>
              <a:rPr lang="en-GB" dirty="0" err="1"/>
              <a:t>Dyddiad</a:t>
            </a:r>
            <a:r>
              <a:rPr lang="en-GB" dirty="0"/>
              <a:t>. All staff and pupils have access to and use the day/date language mat. </a:t>
            </a:r>
          </a:p>
          <a:p>
            <a:r>
              <a:rPr lang="en-GB" dirty="0"/>
              <a:t>By now classroom language has become naturally bilingual with staff using phrases, questions and commands as part of their daily practice.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5916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whole school priority is ensuring bilingual signage, posters and resources promote a whole school Welsh ethos, reflective of the wider community that we belong to.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3917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 </a:t>
            </a:r>
            <a:r>
              <a:rPr lang="en-GB" dirty="0" err="1"/>
              <a:t>Llun</a:t>
            </a:r>
            <a:r>
              <a:rPr lang="en-GB" dirty="0"/>
              <a:t> </a:t>
            </a:r>
            <a:r>
              <a:rPr lang="en-GB" dirty="0" err="1"/>
              <a:t>dogfennaeth</a:t>
            </a:r>
            <a:r>
              <a:rPr lang="en-GB" dirty="0"/>
              <a:t> y </a:t>
            </a:r>
            <a:r>
              <a:rPr lang="en-GB" dirty="0" err="1"/>
              <a:t>Siarter</a:t>
            </a:r>
            <a:r>
              <a:rPr lang="en-GB" dirty="0"/>
              <a:t>. </a:t>
            </a:r>
          </a:p>
          <a:p>
            <a:r>
              <a:rPr lang="en-GB" dirty="0"/>
              <a:t>We have also embarked on the </a:t>
            </a:r>
            <a:r>
              <a:rPr lang="en-GB" dirty="0" err="1"/>
              <a:t>Siarter</a:t>
            </a:r>
            <a:r>
              <a:rPr lang="en-GB" dirty="0"/>
              <a:t> Iaith journey and are embracing opportunities to positively promote Cymraeg a </a:t>
            </a:r>
            <a:r>
              <a:rPr lang="en-GB" dirty="0" err="1"/>
              <a:t>Chymreictod</a:t>
            </a:r>
            <a:r>
              <a:rPr lang="en-GB" dirty="0"/>
              <a:t> As reported by Estyn…. QUOTE</a:t>
            </a:r>
          </a:p>
          <a:p>
            <a:r>
              <a:rPr lang="en-GB" dirty="0"/>
              <a:t>For Example – Establishing school to school links. </a:t>
            </a:r>
            <a:r>
              <a:rPr lang="en-GB"/>
              <a:t>(Slide YDA</a:t>
            </a:r>
            <a:r>
              <a:rPr lang="en-GB" dirty="0"/>
              <a:t>) and community links and visits – (slide Sullivans) Pupils valued business owners input as to whether the Welsh language is valued in the workplace. </a:t>
            </a:r>
          </a:p>
          <a:p>
            <a:r>
              <a:rPr lang="en-GB" dirty="0"/>
              <a:t>Developing a bilingual school website (slide </a:t>
            </a:r>
            <a:r>
              <a:rPr lang="en-GB" dirty="0" err="1"/>
              <a:t>gwefan</a:t>
            </a:r>
            <a:r>
              <a:rPr lang="en-GB" dirty="0"/>
              <a:t>) </a:t>
            </a:r>
          </a:p>
          <a:p>
            <a:r>
              <a:rPr lang="en-GB" dirty="0"/>
              <a:t>In house training opportunities for all staff – </a:t>
            </a:r>
            <a:r>
              <a:rPr lang="en-GB" dirty="0" err="1"/>
              <a:t>Cymorth</a:t>
            </a:r>
            <a:r>
              <a:rPr lang="en-GB" dirty="0"/>
              <a:t> Cymraeg </a:t>
            </a:r>
            <a:r>
              <a:rPr lang="en-GB" dirty="0" err="1"/>
              <a:t>i</a:t>
            </a:r>
            <a:r>
              <a:rPr lang="en-GB" dirty="0"/>
              <a:t> Staff </a:t>
            </a:r>
          </a:p>
          <a:p>
            <a:r>
              <a:rPr lang="en-GB" dirty="0"/>
              <a:t>Celebrating key dates on the Welsh Calendar – </a:t>
            </a:r>
            <a:r>
              <a:rPr lang="en-GB" dirty="0" err="1"/>
              <a:t>Diwrnod</a:t>
            </a:r>
            <a:r>
              <a:rPr lang="en-GB" dirty="0"/>
              <a:t> </a:t>
            </a:r>
            <a:r>
              <a:rPr lang="en-GB" dirty="0" err="1"/>
              <a:t>Shwmae</a:t>
            </a:r>
            <a:r>
              <a:rPr lang="en-GB" dirty="0"/>
              <a:t>, </a:t>
            </a:r>
            <a:r>
              <a:rPr lang="en-GB" dirty="0" err="1"/>
              <a:t>Dathlu</a:t>
            </a:r>
            <a:r>
              <a:rPr lang="en-GB" dirty="0"/>
              <a:t> </a:t>
            </a:r>
            <a:r>
              <a:rPr lang="en-GB" dirty="0" err="1"/>
              <a:t>Dydd</a:t>
            </a:r>
            <a:r>
              <a:rPr lang="en-GB" dirty="0"/>
              <a:t> </a:t>
            </a:r>
            <a:r>
              <a:rPr lang="en-GB" dirty="0" err="1"/>
              <a:t>Miwsig</a:t>
            </a:r>
            <a:r>
              <a:rPr lang="en-GB" dirty="0"/>
              <a:t> Cymru. </a:t>
            </a:r>
          </a:p>
          <a:p>
            <a:r>
              <a:rPr lang="en-GB" dirty="0"/>
              <a:t>And of course, our Eisteddfod taking place tomorrow to mark </a:t>
            </a:r>
            <a:r>
              <a:rPr lang="en-GB" dirty="0" err="1"/>
              <a:t>Dydd</a:t>
            </a:r>
            <a:r>
              <a:rPr lang="en-GB" dirty="0"/>
              <a:t> </a:t>
            </a:r>
            <a:r>
              <a:rPr lang="en-GB" dirty="0" err="1"/>
              <a:t>Gwyl</a:t>
            </a:r>
            <a:r>
              <a:rPr lang="en-GB" dirty="0"/>
              <a:t> Dewi on March the 1</a:t>
            </a:r>
            <a:r>
              <a:rPr lang="en-GB" baseline="30000" dirty="0"/>
              <a:t>st</a:t>
            </a:r>
            <a:r>
              <a:rPr lang="en-GB" dirty="0"/>
              <a:t>. </a:t>
            </a:r>
          </a:p>
          <a:p>
            <a:endParaRPr lang="en-GB" dirty="0"/>
          </a:p>
          <a:p>
            <a:endParaRPr lang="en-GB" dirty="0"/>
          </a:p>
          <a:p>
            <a:endParaRPr lang="en-GB" dirty="0"/>
          </a:p>
          <a:p>
            <a:r>
              <a:rPr lang="en-GB" dirty="0"/>
              <a:t>ENDING – Although we have achieved the </a:t>
            </a:r>
            <a:r>
              <a:rPr lang="en-GB" dirty="0" err="1"/>
              <a:t>Siarter</a:t>
            </a:r>
            <a:r>
              <a:rPr lang="en-GB" dirty="0"/>
              <a:t> Iaith bronze award, the journey continues. In line with our whole school self evaluation process, we continue to measure the impact of the </a:t>
            </a:r>
            <a:r>
              <a:rPr lang="en-GB" dirty="0" err="1"/>
              <a:t>Siarter</a:t>
            </a:r>
            <a:r>
              <a:rPr lang="en-GB" dirty="0"/>
              <a:t> provision and have a robust action plan in place and aim to achieve the silver and gold awards in the near future. (slide action plans)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93340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3575" cy="33543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3853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3660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86224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0588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1655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171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596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648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2850929-51F5-4DD3-88C3-09B9E43114B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3332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27C1EC33-78FE-417F-9AF1-9D31C0F35BCB}" type="datetimeFigureOut">
              <a:rPr lang="en-US" altLang="en-US"/>
              <a:pPr>
                <a:defRPr/>
              </a:pPr>
              <a:t>2/23/2024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29E7EE-42DF-4E1B-8C94-8C29F10071D4}" type="slidenum">
              <a:rPr lang="en-US" altLang="en-US"/>
              <a:pPr>
                <a:defRPr/>
              </a:pPr>
              <a:t>‹#›</a:t>
            </a:fld>
            <a:endParaRPr lang="en-US" altLang="en-US"/>
          </a:p>
        </p:txBody>
      </p:sp>
    </p:spTree>
    <p:extLst>
      <p:ext uri="{BB962C8B-B14F-4D97-AF65-F5344CB8AC3E}">
        <p14:creationId xmlns:p14="http://schemas.microsoft.com/office/powerpoint/2010/main" val="242822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7317318" y="2048256"/>
            <a:ext cx="4569884"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C37F40AB-F047-441F-B42C-2E11A80BE493}" type="datetimeFigureOut">
              <a:rPr lang="en-US" altLang="en-US"/>
              <a:pPr>
                <a:defRPr/>
              </a:pPr>
              <a:t>2/23/2024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02C22C-0CC2-4F88-AA4A-04C098EB3A77}" type="slidenum">
              <a:rPr lang="en-US" altLang="en-US"/>
              <a:pPr>
                <a:defRPr/>
              </a:pPr>
              <a:t>‹#›</a:t>
            </a:fld>
            <a:endParaRPr lang="en-US" altLang="en-US"/>
          </a:p>
        </p:txBody>
      </p:sp>
    </p:spTree>
    <p:extLst>
      <p:ext uri="{BB962C8B-B14F-4D97-AF65-F5344CB8AC3E}">
        <p14:creationId xmlns:p14="http://schemas.microsoft.com/office/powerpoint/2010/main" val="150954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8"/>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9" name="Picture Placeholder 8"/>
          <p:cNvSpPr>
            <a:spLocks noGrp="1"/>
          </p:cNvSpPr>
          <p:nvPr>
            <p:ph type="pic" sz="quarter" idx="13"/>
          </p:nvPr>
        </p:nvSpPr>
        <p:spPr>
          <a:xfrm>
            <a:off x="1236133" y="1129553"/>
            <a:ext cx="10651067" cy="2980944"/>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E6DE7A69-62E2-4405-ACD3-9B69B9D346F0}" type="datetimeFigureOut">
              <a:rPr lang="en-US" altLang="en-US"/>
              <a:pPr>
                <a:defRPr/>
              </a:pPr>
              <a:t>2/23/2024</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7808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8"/>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9" name="Picture Placeholder 8"/>
          <p:cNvSpPr>
            <a:spLocks noGrp="1"/>
          </p:cNvSpPr>
          <p:nvPr>
            <p:ph type="pic" sz="quarter" idx="13"/>
          </p:nvPr>
        </p:nvSpPr>
        <p:spPr>
          <a:xfrm>
            <a:off x="1236133" y="1129553"/>
            <a:ext cx="5315712" cy="2980944"/>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7" name="Picture Placeholder 8"/>
          <p:cNvSpPr>
            <a:spLocks noGrp="1"/>
          </p:cNvSpPr>
          <p:nvPr>
            <p:ph type="pic" sz="quarter" idx="14"/>
          </p:nvPr>
        </p:nvSpPr>
        <p:spPr>
          <a:xfrm>
            <a:off x="6571488" y="1129553"/>
            <a:ext cx="5315712" cy="2980944"/>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6" name="Date Placeholder 3"/>
          <p:cNvSpPr>
            <a:spLocks noGrp="1"/>
          </p:cNvSpPr>
          <p:nvPr>
            <p:ph type="dt" sz="half" idx="15"/>
          </p:nvPr>
        </p:nvSpPr>
        <p:spPr/>
        <p:txBody>
          <a:bodyPr/>
          <a:lstStyle>
            <a:lvl1pPr>
              <a:defRPr/>
            </a:lvl1pPr>
          </a:lstStyle>
          <a:p>
            <a:pPr>
              <a:defRPr/>
            </a:pPr>
            <a:fld id="{1BA1A96A-940C-4AAF-A06B-1C301ACA2C29}" type="datetimeFigureOut">
              <a:rPr lang="en-US" altLang="en-US"/>
              <a:pPr>
                <a:defRPr/>
              </a:pPr>
              <a:t>2/23/2024</a:t>
            </a:fld>
            <a:endParaRPr lang="en-US" alt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791673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8"/>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9" name="Picture Placeholder 8"/>
          <p:cNvSpPr>
            <a:spLocks noGrp="1"/>
          </p:cNvSpPr>
          <p:nvPr>
            <p:ph type="pic" sz="quarter" idx="13"/>
          </p:nvPr>
        </p:nvSpPr>
        <p:spPr>
          <a:xfrm>
            <a:off x="1236133" y="1129553"/>
            <a:ext cx="8802624" cy="2980944"/>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7" name="Picture Placeholder 8"/>
          <p:cNvSpPr>
            <a:spLocks noGrp="1"/>
          </p:cNvSpPr>
          <p:nvPr>
            <p:ph type="pic" sz="quarter" idx="14"/>
          </p:nvPr>
        </p:nvSpPr>
        <p:spPr>
          <a:xfrm>
            <a:off x="10058400" y="1129553"/>
            <a:ext cx="1828800" cy="1481328"/>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8" name="Picture Placeholder 8"/>
          <p:cNvSpPr>
            <a:spLocks noGrp="1"/>
          </p:cNvSpPr>
          <p:nvPr>
            <p:ph type="pic" sz="quarter" idx="15"/>
          </p:nvPr>
        </p:nvSpPr>
        <p:spPr>
          <a:xfrm>
            <a:off x="10058400" y="2629169"/>
            <a:ext cx="1828800" cy="1481328"/>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10" name="Date Placeholder 3"/>
          <p:cNvSpPr>
            <a:spLocks noGrp="1"/>
          </p:cNvSpPr>
          <p:nvPr>
            <p:ph type="dt" sz="half" idx="16"/>
          </p:nvPr>
        </p:nvSpPr>
        <p:spPr/>
        <p:txBody>
          <a:bodyPr/>
          <a:lstStyle>
            <a:lvl1pPr>
              <a:defRPr/>
            </a:lvl1pPr>
          </a:lstStyle>
          <a:p>
            <a:pPr>
              <a:defRPr/>
            </a:pPr>
            <a:fld id="{E9E78071-BEA3-4783-B232-45110F01AE44}" type="datetimeFigureOut">
              <a:rPr lang="en-US" altLang="en-US"/>
              <a:pPr>
                <a:defRPr/>
              </a:pPr>
              <a:t>2/23/2024</a:t>
            </a:fld>
            <a:endParaRPr lang="en-US" alt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057792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lvl1pPr>
              <a:defRPr/>
            </a:lvl1pPr>
          </a:lstStyle>
          <a:p>
            <a:pPr>
              <a:defRPr/>
            </a:pPr>
            <a:fld id="{07FE5FC6-ADEC-4AE7-AE21-AE48EA2A8565}" type="datetimeFigureOut">
              <a:rPr lang="en-US" altLang="en-US"/>
              <a:pPr>
                <a:defRPr/>
              </a:pPr>
              <a:t>2/23/2024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68441-B07A-4DAC-B434-3B49EFF18DE1}" type="slidenum">
              <a:rPr lang="en-US" altLang="en-US"/>
              <a:pPr>
                <a:defRPr/>
              </a:pPr>
              <a:t>‹#›</a:t>
            </a:fld>
            <a:endParaRPr lang="en-US" altLang="en-US"/>
          </a:p>
        </p:txBody>
      </p:sp>
    </p:spTree>
    <p:extLst>
      <p:ext uri="{BB962C8B-B14F-4D97-AF65-F5344CB8AC3E}">
        <p14:creationId xmlns:p14="http://schemas.microsoft.com/office/powerpoint/2010/main" val="428013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GB"/>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lvl1pPr>
              <a:defRPr/>
            </a:lvl1pPr>
          </a:lstStyle>
          <a:p>
            <a:pPr>
              <a:defRPr/>
            </a:pPr>
            <a:fld id="{1CA32961-01AB-45C8-96A7-EFD6DC65E017}" type="datetimeFigureOut">
              <a:rPr lang="en-US" altLang="en-US"/>
              <a:pPr>
                <a:defRPr/>
              </a:pPr>
              <a:t>2/23/2024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062BE6-6256-4811-B0DC-C31A223E14AE}" type="slidenum">
              <a:rPr lang="en-US" altLang="en-US"/>
              <a:pPr>
                <a:defRPr/>
              </a:pPr>
              <a:t>‹#›</a:t>
            </a:fld>
            <a:endParaRPr lang="en-US" altLang="en-US"/>
          </a:p>
        </p:txBody>
      </p:sp>
    </p:spTree>
    <p:extLst>
      <p:ext uri="{BB962C8B-B14F-4D97-AF65-F5344CB8AC3E}">
        <p14:creationId xmlns:p14="http://schemas.microsoft.com/office/powerpoint/2010/main" val="1992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6B7774-53D0-42BA-B105-04DD660C410A}"/>
              </a:ext>
            </a:extLst>
          </p:cNvPr>
          <p:cNvPicPr>
            <a:picLocks noChangeAspect="1"/>
          </p:cNvPicPr>
          <p:nvPr userDrawn="1"/>
        </p:nvPicPr>
        <p:blipFill rotWithShape="1">
          <a:blip r:embed="rId2"/>
          <a:srcRect t="77645" b="6786"/>
          <a:stretch/>
        </p:blipFill>
        <p:spPr>
          <a:xfrm>
            <a:off x="0" y="2"/>
            <a:ext cx="12192000" cy="1013253"/>
          </a:xfrm>
          <a:prstGeom prst="rect">
            <a:avLst/>
          </a:prstGeom>
        </p:spPr>
      </p:pic>
      <p:sp>
        <p:nvSpPr>
          <p:cNvPr id="3" name="Content Placeholder 2"/>
          <p:cNvSpPr>
            <a:spLocks noGrp="1"/>
          </p:cNvSpPr>
          <p:nvPr>
            <p:ph idx="1"/>
          </p:nvPr>
        </p:nvSpPr>
        <p:spPr>
          <a:xfrm>
            <a:off x="1485902" y="1760483"/>
            <a:ext cx="10147300" cy="4505380"/>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8B8D9E-8587-499E-8AA0-FBC3FFF8497B}" type="slidenum">
              <a:rPr lang="en-US" altLang="en-US"/>
              <a:pPr>
                <a:defRPr/>
              </a:pPr>
              <a:t>‹#›</a:t>
            </a:fld>
            <a:endParaRPr lang="en-US" altLang="en-US"/>
          </a:p>
        </p:txBody>
      </p:sp>
      <p:sp>
        <p:nvSpPr>
          <p:cNvPr id="8" name="Title 1"/>
          <p:cNvSpPr>
            <a:spLocks noGrp="1"/>
          </p:cNvSpPr>
          <p:nvPr>
            <p:ph type="title"/>
          </p:nvPr>
        </p:nvSpPr>
        <p:spPr>
          <a:xfrm>
            <a:off x="2081050" y="60754"/>
            <a:ext cx="9795993" cy="914400"/>
          </a:xfrm>
          <a:noFill/>
        </p:spPr>
        <p:txBody>
          <a:bodyPr/>
          <a:lstStyle>
            <a:lvl1pPr algn="r">
              <a:defRPr/>
            </a:lvl1pPr>
          </a:lstStyle>
          <a:p>
            <a:pPr algn="r"/>
            <a:r>
              <a:rPr lang="en-GB" altLang="en-US"/>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509" y="6189982"/>
            <a:ext cx="934720" cy="559065"/>
          </a:xfrm>
          <a:prstGeom prst="rect">
            <a:avLst/>
          </a:prstGeom>
        </p:spPr>
      </p:pic>
    </p:spTree>
    <p:extLst>
      <p:ext uri="{BB962C8B-B14F-4D97-AF65-F5344CB8AC3E}">
        <p14:creationId xmlns:p14="http://schemas.microsoft.com/office/powerpoint/2010/main" val="408949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E33598-250E-47BA-B34C-607753E22FD1}"/>
              </a:ext>
            </a:extLst>
          </p:cNvPr>
          <p:cNvPicPr>
            <a:picLocks noChangeAspect="1"/>
          </p:cNvPicPr>
          <p:nvPr userDrawn="1"/>
        </p:nvPicPr>
        <p:blipFill rotWithShape="1">
          <a:blip r:embed="rId2"/>
          <a:srcRect t="77645" b="3622"/>
          <a:stretch/>
        </p:blipFill>
        <p:spPr>
          <a:xfrm>
            <a:off x="0" y="4724400"/>
            <a:ext cx="12192000" cy="1219200"/>
          </a:xfrm>
          <a:prstGeom prst="rect">
            <a:avLst/>
          </a:prstGeom>
        </p:spPr>
      </p:pic>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9" name="Picture Placeholder 8"/>
          <p:cNvSpPr>
            <a:spLocks noGrp="1"/>
          </p:cNvSpPr>
          <p:nvPr>
            <p:ph type="pic" sz="quarter" idx="13"/>
          </p:nvPr>
        </p:nvSpPr>
        <p:spPr>
          <a:xfrm>
            <a:off x="1236133" y="1129553"/>
            <a:ext cx="10651067" cy="3886200"/>
          </a:xfrm>
        </p:spPr>
        <p:txBody>
          <a:bodyPr rtlCol="0">
            <a:normAutofit/>
          </a:bodyPr>
          <a:lstStyle>
            <a:lvl1pPr marL="0" indent="0">
              <a:buNone/>
              <a:defRPr sz="1800"/>
            </a:lvl1pPr>
          </a:lstStyle>
          <a:p>
            <a:pPr lvl="0"/>
            <a:r>
              <a:rPr lang="en-GB" noProof="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44A13563-B362-48E7-B8B8-6362862F5CD5}" type="datetimeFigureOut">
              <a:rPr lang="en-US" altLang="en-US"/>
              <a:pPr>
                <a:defRPr/>
              </a:pPr>
              <a:t>2/23/2024</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Title 1"/>
          <p:cNvSpPr>
            <a:spLocks noGrp="1"/>
          </p:cNvSpPr>
          <p:nvPr>
            <p:ph type="title"/>
          </p:nvPr>
        </p:nvSpPr>
        <p:spPr>
          <a:xfrm>
            <a:off x="2081050" y="4991100"/>
            <a:ext cx="9795993" cy="914400"/>
          </a:xfrm>
          <a:noFill/>
        </p:spPr>
        <p:txBody>
          <a:bodyPr/>
          <a:lstStyle>
            <a:lvl1pPr algn="r">
              <a:defRPr/>
            </a:lvl1pPr>
          </a:lstStyle>
          <a:p>
            <a:pPr algn="r"/>
            <a:r>
              <a:rPr lang="en-GB" altLang="en-US"/>
              <a:t>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463" y="6179472"/>
            <a:ext cx="934720" cy="559065"/>
          </a:xfrm>
          <a:prstGeom prst="rect">
            <a:avLst/>
          </a:prstGeom>
        </p:spPr>
      </p:pic>
    </p:spTree>
    <p:extLst>
      <p:ext uri="{BB962C8B-B14F-4D97-AF65-F5344CB8AC3E}">
        <p14:creationId xmlns:p14="http://schemas.microsoft.com/office/powerpoint/2010/main" val="36355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FB9C3DF-13BB-45CA-9CFB-C32F783F02BD}" type="datetimeFigureOut">
              <a:rPr lang="en-US" altLang="en-US"/>
              <a:pPr>
                <a:defRPr/>
              </a:pPr>
              <a:t>2/23/2024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212361-E17B-400B-BB06-420CB37CC7CC}" type="slidenum">
              <a:rPr lang="en-US" altLang="en-US"/>
              <a:pPr>
                <a:defRPr/>
              </a:pPr>
              <a:t>‹#›</a:t>
            </a:fld>
            <a:endParaRPr lang="en-US" altLang="en-US"/>
          </a:p>
        </p:txBody>
      </p:sp>
    </p:spTree>
    <p:extLst>
      <p:ext uri="{BB962C8B-B14F-4D97-AF65-F5344CB8AC3E}">
        <p14:creationId xmlns:p14="http://schemas.microsoft.com/office/powerpoint/2010/main" val="221917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DC39A-28F5-46E0-A150-D4F67EAC79CB}"/>
              </a:ext>
            </a:extLst>
          </p:cNvPr>
          <p:cNvPicPr>
            <a:picLocks noChangeAspect="1"/>
          </p:cNvPicPr>
          <p:nvPr userDrawn="1"/>
        </p:nvPicPr>
        <p:blipFill rotWithShape="1">
          <a:blip r:embed="rId2"/>
          <a:srcRect t="77645" b="6786"/>
          <a:stretch/>
        </p:blipFill>
        <p:spPr>
          <a:xfrm>
            <a:off x="0" y="2"/>
            <a:ext cx="12192000" cy="1013253"/>
          </a:xfrm>
          <a:prstGeom prst="rect">
            <a:avLst/>
          </a:prstGeom>
        </p:spPr>
      </p:pic>
      <p:sp>
        <p:nvSpPr>
          <p:cNvPr id="3" name="Content Placeholder 2"/>
          <p:cNvSpPr>
            <a:spLocks noGrp="1"/>
          </p:cNvSpPr>
          <p:nvPr>
            <p:ph sz="half" idx="1"/>
          </p:nvPr>
        </p:nvSpPr>
        <p:spPr>
          <a:xfrm>
            <a:off x="1490133" y="1964122"/>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Content Placeholder 3"/>
          <p:cNvSpPr>
            <a:spLocks noGrp="1"/>
          </p:cNvSpPr>
          <p:nvPr>
            <p:ph sz="half" idx="2"/>
          </p:nvPr>
        </p:nvSpPr>
        <p:spPr>
          <a:xfrm>
            <a:off x="6863379" y="1964122"/>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Date Placeholder 3"/>
          <p:cNvSpPr>
            <a:spLocks noGrp="1"/>
          </p:cNvSpPr>
          <p:nvPr>
            <p:ph type="dt" sz="half" idx="10"/>
          </p:nvPr>
        </p:nvSpPr>
        <p:spPr/>
        <p:txBody>
          <a:bodyPr/>
          <a:lstStyle>
            <a:lvl1pPr>
              <a:defRPr/>
            </a:lvl1pPr>
          </a:lstStyle>
          <a:p>
            <a:pPr>
              <a:defRPr/>
            </a:pPr>
            <a:fld id="{2725DA23-2791-4813-8178-CA329405073B}" type="datetimeFigureOut">
              <a:rPr lang="en-US" altLang="en-US"/>
              <a:pPr>
                <a:defRPr/>
              </a:pPr>
              <a:t>2/23/2024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1719984" y="5937637"/>
            <a:ext cx="609600" cy="365125"/>
          </a:xfrm>
        </p:spPr>
        <p:txBody>
          <a:bodyPr/>
          <a:lstStyle>
            <a:lvl1pPr>
              <a:defRPr/>
            </a:lvl1pPr>
          </a:lstStyle>
          <a:p>
            <a:pPr>
              <a:defRPr/>
            </a:pPr>
            <a:fld id="{16DA4FD9-320A-4A79-BDFE-828256372930}" type="slidenum">
              <a:rPr lang="en-US" altLang="en-US"/>
              <a:pPr>
                <a:defRPr/>
              </a:pPr>
              <a:t>‹#›</a:t>
            </a:fld>
            <a:endParaRPr lang="en-US" altLang="en-US"/>
          </a:p>
        </p:txBody>
      </p:sp>
      <p:sp>
        <p:nvSpPr>
          <p:cNvPr id="9" name="Title 1"/>
          <p:cNvSpPr>
            <a:spLocks noGrp="1"/>
          </p:cNvSpPr>
          <p:nvPr>
            <p:ph type="title"/>
          </p:nvPr>
        </p:nvSpPr>
        <p:spPr>
          <a:xfrm>
            <a:off x="2081050" y="60754"/>
            <a:ext cx="9795993" cy="914400"/>
          </a:xfrm>
          <a:noFill/>
        </p:spPr>
        <p:txBody>
          <a:bodyPr/>
          <a:lstStyle>
            <a:lvl1pPr algn="r">
              <a:defRPr/>
            </a:lvl1pPr>
          </a:lstStyle>
          <a:p>
            <a:pPr algn="r"/>
            <a:r>
              <a:rPr lang="en-GB" altLang="en-US"/>
              <a:t>Title</a:t>
            </a:r>
          </a:p>
        </p:txBody>
      </p:sp>
    </p:spTree>
    <p:extLst>
      <p:ext uri="{BB962C8B-B14F-4D97-AF65-F5344CB8AC3E}">
        <p14:creationId xmlns:p14="http://schemas.microsoft.com/office/powerpoint/2010/main" val="410298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985002"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85002"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002"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1494117" y="2017716"/>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Text Placeholder 4"/>
          <p:cNvSpPr>
            <a:spLocks noGrp="1"/>
          </p:cNvSpPr>
          <p:nvPr>
            <p:ph type="body" sz="quarter" idx="3"/>
          </p:nvPr>
        </p:nvSpPr>
        <p:spPr>
          <a:xfrm>
            <a:off x="6863379" y="2017716"/>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 name="Date Placeholder 6"/>
          <p:cNvSpPr>
            <a:spLocks noGrp="1"/>
          </p:cNvSpPr>
          <p:nvPr>
            <p:ph type="dt" sz="half" idx="10"/>
          </p:nvPr>
        </p:nvSpPr>
        <p:spPr/>
        <p:txBody>
          <a:bodyPr/>
          <a:lstStyle>
            <a:lvl1pPr>
              <a:defRPr/>
            </a:lvl1pPr>
          </a:lstStyle>
          <a:p>
            <a:pPr>
              <a:defRPr/>
            </a:pPr>
            <a:fld id="{73DAA0E0-D094-48C7-9517-042E692BCD50}" type="datetimeFigureOut">
              <a:rPr lang="en-US" altLang="en-US"/>
              <a:pPr>
                <a:defRPr/>
              </a:pPr>
              <a:t>2/23/2024</a:t>
            </a:fld>
            <a:endParaRPr lang="en-US" altLang="en-US"/>
          </a:p>
        </p:txBody>
      </p:sp>
      <p:sp>
        <p:nvSpPr>
          <p:cNvPr id="14" name="Footer Placeholder 7"/>
          <p:cNvSpPr>
            <a:spLocks noGrp="1"/>
          </p:cNvSpPr>
          <p:nvPr>
            <p:ph type="ftr" sz="quarter" idx="11"/>
          </p:nvPr>
        </p:nvSpPr>
        <p:spPr/>
        <p:txBody>
          <a:bodyPr/>
          <a:lstStyle>
            <a:lvl1pPr>
              <a:defRPr/>
            </a:lvl1pPr>
          </a:lstStyle>
          <a:p>
            <a:pPr>
              <a:defRPr/>
            </a:pPr>
            <a:endParaRPr lang="en-US"/>
          </a:p>
        </p:txBody>
      </p:sp>
      <p:sp>
        <p:nvSpPr>
          <p:cNvPr id="15" name="Slide Number Placeholder 8"/>
          <p:cNvSpPr>
            <a:spLocks noGrp="1"/>
          </p:cNvSpPr>
          <p:nvPr>
            <p:ph type="sldNum" sz="quarter" idx="12"/>
          </p:nvPr>
        </p:nvSpPr>
        <p:spPr/>
        <p:txBody>
          <a:bodyPr/>
          <a:lstStyle>
            <a:lvl1pPr>
              <a:defRPr/>
            </a:lvl1pPr>
          </a:lstStyle>
          <a:p>
            <a:pPr>
              <a:defRPr/>
            </a:pPr>
            <a:fld id="{412B1198-69D0-41AE-9294-AF4B19B2DB54}" type="slidenum">
              <a:rPr lang="en-US" altLang="en-US"/>
              <a:pPr>
                <a:defRPr/>
              </a:pPr>
              <a:t>‹#›</a:t>
            </a:fld>
            <a:endParaRPr lang="en-US" altLang="en-US"/>
          </a:p>
        </p:txBody>
      </p:sp>
    </p:spTree>
    <p:extLst>
      <p:ext uri="{BB962C8B-B14F-4D97-AF65-F5344CB8AC3E}">
        <p14:creationId xmlns:p14="http://schemas.microsoft.com/office/powerpoint/2010/main" val="103049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9FBF2DE7-03F1-4835-AE75-6142DFC0A393}" type="datetimeFigureOut">
              <a:rPr lang="en-US" altLang="en-US"/>
              <a:pPr>
                <a:defRPr/>
              </a:pPr>
              <a:t>2/23/2024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379F19D-4518-40E2-8AF2-7618A09831E5}" type="slidenum">
              <a:rPr lang="en-US" altLang="en-US"/>
              <a:pPr>
                <a:defRPr/>
              </a:pPr>
              <a:t>‹#›</a:t>
            </a:fld>
            <a:endParaRPr lang="en-US" altLang="en-US"/>
          </a:p>
        </p:txBody>
      </p:sp>
    </p:spTree>
    <p:extLst>
      <p:ext uri="{BB962C8B-B14F-4D97-AF65-F5344CB8AC3E}">
        <p14:creationId xmlns:p14="http://schemas.microsoft.com/office/powerpoint/2010/main" val="390299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78B16E-3601-4B15-9450-49A208F63522}" type="datetimeFigureOut">
              <a:rPr lang="en-US" altLang="en-US"/>
              <a:pPr>
                <a:defRPr/>
              </a:pPr>
              <a:t>2/23/2024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73DE2A-FFB4-4440-AAEA-7FD97CC95A32}" type="slidenum">
              <a:rPr lang="en-US" altLang="en-US"/>
              <a:pPr>
                <a:defRPr/>
              </a:pPr>
              <a:t>‹#›</a:t>
            </a:fld>
            <a:endParaRPr lang="en-US" altLang="en-US"/>
          </a:p>
        </p:txBody>
      </p:sp>
    </p:spTree>
    <p:extLst>
      <p:ext uri="{BB962C8B-B14F-4D97-AF65-F5344CB8AC3E}">
        <p14:creationId xmlns:p14="http://schemas.microsoft.com/office/powerpoint/2010/main" val="240519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Content Placeholder 2"/>
          <p:cNvSpPr>
            <a:spLocks noGrp="1"/>
          </p:cNvSpPr>
          <p:nvPr>
            <p:ph idx="1"/>
          </p:nvPr>
        </p:nvSpPr>
        <p:spPr>
          <a:xfrm>
            <a:off x="6863379" y="2590803"/>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1AD90D02-0148-4EB6-B7ED-D7B2F79A0BC5}" type="datetimeFigureOut">
              <a:rPr lang="en-US" altLang="en-US"/>
              <a:pPr>
                <a:defRPr/>
              </a:pPr>
              <a:t>2/23/2024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3B0B7B-3CD7-4C39-A88B-65FD6C323103}" type="slidenum">
              <a:rPr lang="en-US" altLang="en-US"/>
              <a:pPr>
                <a:defRPr/>
              </a:pPr>
              <a:t>‹#›</a:t>
            </a:fld>
            <a:endParaRPr lang="en-US" altLang="en-US"/>
          </a:p>
        </p:txBody>
      </p:sp>
    </p:spTree>
    <p:extLst>
      <p:ext uri="{BB962C8B-B14F-4D97-AF65-F5344CB8AC3E}">
        <p14:creationId xmlns:p14="http://schemas.microsoft.com/office/powerpoint/2010/main" val="336999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 y="1123950"/>
            <a:ext cx="11885084" cy="9144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1485902" y="2595563"/>
            <a:ext cx="101473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773584" y="188916"/>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595959"/>
                </a:solidFill>
              </a:defRPr>
            </a:lvl1pPr>
          </a:lstStyle>
          <a:p>
            <a:pPr>
              <a:defRPr/>
            </a:pPr>
            <a:fld id="{1E018B16-64EB-407D-AA9A-66FEA3A31767}" type="datetimeFigureOut">
              <a:rPr lang="en-US" altLang="en-US"/>
              <a:pPr>
                <a:defRPr/>
              </a:pPr>
              <a:t>2/23/2024</a:t>
            </a:fld>
            <a:endParaRPr lang="en-US" altLang="en-US"/>
          </a:p>
        </p:txBody>
      </p:sp>
      <p:sp>
        <p:nvSpPr>
          <p:cNvPr id="5" name="Footer Placeholder 4"/>
          <p:cNvSpPr>
            <a:spLocks noGrp="1"/>
          </p:cNvSpPr>
          <p:nvPr>
            <p:ph type="ftr" sz="quarter" idx="3"/>
          </p:nvPr>
        </p:nvSpPr>
        <p:spPr>
          <a:xfrm>
            <a:off x="1494367" y="188916"/>
            <a:ext cx="38608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65000"/>
                    <a:lumOff val="3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1719984" y="6569078"/>
            <a:ext cx="609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solidFill>
                  <a:srgbClr val="595959"/>
                </a:solidFill>
              </a:defRPr>
            </a:lvl1pPr>
          </a:lstStyle>
          <a:p>
            <a:pPr>
              <a:defRPr/>
            </a:pPr>
            <a:fld id="{375E7558-2435-4E1D-A5A2-5FECDE852F0C}" type="slidenum">
              <a:rPr lang="en-US" altLang="en-US"/>
              <a:pPr>
                <a:defRPr/>
              </a:pPr>
              <a:t>‹#›</a:t>
            </a:fld>
            <a:endParaRPr lang="en-US" altLang="en-US"/>
          </a:p>
        </p:txBody>
      </p:sp>
      <p:sp>
        <p:nvSpPr>
          <p:cNvPr id="7" name="Rectangle 6"/>
          <p:cNvSpPr/>
          <p:nvPr/>
        </p:nvSpPr>
        <p:spPr>
          <a:xfrm>
            <a:off x="1219202" y="3"/>
            <a:ext cx="10665884" cy="1825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p>
        </p:txBody>
      </p:sp>
      <p:sp>
        <p:nvSpPr>
          <p:cNvPr id="8" name="Rectangle 7"/>
          <p:cNvSpPr/>
          <p:nvPr/>
        </p:nvSpPr>
        <p:spPr>
          <a:xfrm>
            <a:off x="1219202" y="6675438"/>
            <a:ext cx="10665884" cy="1825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p>
        </p:txBody>
      </p:sp>
    </p:spTree>
    <p:extLst>
      <p:ext uri="{BB962C8B-B14F-4D97-AF65-F5344CB8AC3E}">
        <p14:creationId xmlns:p14="http://schemas.microsoft.com/office/powerpoint/2010/main" val="4186612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0" fontAlgn="base" hangingPunct="0">
        <a:spcBef>
          <a:spcPct val="0"/>
        </a:spcBef>
        <a:spcAft>
          <a:spcPct val="0"/>
        </a:spcAft>
        <a:defRPr sz="3600" kern="1200">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MS PGothic" panose="020B0600070205080204" pitchFamily="34" charset="-128"/>
          <a:cs typeface="MS PGothic" panose="020B0600070205080204" pitchFamily="34" charset="-128"/>
        </a:defRPr>
      </a:lvl1pPr>
      <a:lvl2pPr marL="685800" indent="-336550" algn="l" rtl="0" eaLnBrk="0" fontAlgn="base" hangingPunct="0">
        <a:spcBef>
          <a:spcPts val="600"/>
        </a:spcBef>
        <a:spcAft>
          <a:spcPct val="0"/>
        </a:spcAft>
        <a:buClr>
          <a:srgbClr val="3D3D3D"/>
        </a:buClr>
        <a:buFont typeface="Wingdings 2" panose="05020102010507070707" pitchFamily="18" charset="2"/>
        <a:buChar char=""/>
        <a:defRPr kern="1200">
          <a:solidFill>
            <a:srgbClr val="595959"/>
          </a:solidFill>
          <a:latin typeface="+mn-lt"/>
          <a:ea typeface="MS PGothic" panose="020B0600070205080204" pitchFamily="34" charset="-128"/>
          <a:cs typeface="MS PGothic" charset="0"/>
        </a:defRPr>
      </a:lvl2pPr>
      <a:lvl3pPr marL="1035050" indent="-349250" algn="l"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S PGothic" panose="020B0600070205080204" pitchFamily="34" charset="-128"/>
          <a:cs typeface="MS PGothic" charset="0"/>
        </a:defRPr>
      </a:lvl3pPr>
      <a:lvl4pPr marL="1371600" indent="-336550" algn="l" rtl="0" eaLnBrk="0" fontAlgn="base" hangingPunct="0">
        <a:spcBef>
          <a:spcPts val="600"/>
        </a:spcBef>
        <a:spcAft>
          <a:spcPct val="0"/>
        </a:spcAft>
        <a:buClr>
          <a:srgbClr val="3D3D3D"/>
        </a:buClr>
        <a:buFont typeface="Wingdings 2" panose="05020102010507070707" pitchFamily="18" charset="2"/>
        <a:buChar char=""/>
        <a:defRPr kern="1200">
          <a:solidFill>
            <a:srgbClr val="595959"/>
          </a:solidFill>
          <a:latin typeface="+mn-lt"/>
          <a:ea typeface="MS PGothic" panose="020B0600070205080204" pitchFamily="34" charset="-128"/>
          <a:cs typeface="MS PGothic" charset="0"/>
        </a:defRPr>
      </a:lvl4pPr>
      <a:lvl5pPr marL="1720850" indent="-349250" algn="l"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S PGothic" panose="020B0600070205080204" pitchFamily="34" charset="-128"/>
          <a:cs typeface="MS PGothic" charset="0"/>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E339C-8D65-4E50-B3C0-549C54E7E784}"/>
              </a:ext>
            </a:extLst>
          </p:cNvPr>
          <p:cNvPicPr>
            <a:picLocks noChangeAspect="1"/>
          </p:cNvPicPr>
          <p:nvPr/>
        </p:nvPicPr>
        <p:blipFill rotWithShape="1">
          <a:blip r:embed="rId3"/>
          <a:srcRect l="5102"/>
          <a:stretch/>
        </p:blipFill>
        <p:spPr>
          <a:xfrm>
            <a:off x="-71120" y="0"/>
            <a:ext cx="12263120" cy="6858000"/>
          </a:xfrm>
          <a:prstGeom prst="rect">
            <a:avLst/>
          </a:prstGeom>
        </p:spPr>
      </p:pic>
      <p:sp>
        <p:nvSpPr>
          <p:cNvPr id="8198" name="TextBox 9"/>
          <p:cNvSpPr txBox="1">
            <a:spLocks noChangeArrowheads="1"/>
          </p:cNvSpPr>
          <p:nvPr/>
        </p:nvSpPr>
        <p:spPr bwMode="auto">
          <a:xfrm>
            <a:off x="1790334" y="4984684"/>
            <a:ext cx="874379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r" defTabSz="457200" fontAlgn="base">
              <a:spcBef>
                <a:spcPct val="0"/>
              </a:spcBef>
              <a:spcAft>
                <a:spcPct val="0"/>
              </a:spcAft>
            </a:pPr>
            <a:r>
              <a:rPr lang="fr-FR" sz="3200" b="1" dirty="0" err="1">
                <a:solidFill>
                  <a:srgbClr val="FFFFFF"/>
                </a:solidFill>
                <a:latin typeface="Century Gothic"/>
                <a:ea typeface="MS PGothic"/>
              </a:rPr>
              <a:t>Ysgol</a:t>
            </a:r>
            <a:r>
              <a:rPr lang="fr-FR" sz="3200" b="1" dirty="0">
                <a:solidFill>
                  <a:srgbClr val="FFFFFF"/>
                </a:solidFill>
                <a:latin typeface="Century Gothic"/>
                <a:ea typeface="MS PGothic"/>
              </a:rPr>
              <a:t> </a:t>
            </a:r>
            <a:r>
              <a:rPr lang="fr-FR" sz="3200" b="1" dirty="0" err="1">
                <a:solidFill>
                  <a:srgbClr val="FFFFFF"/>
                </a:solidFill>
                <a:latin typeface="Century Gothic"/>
                <a:ea typeface="MS PGothic"/>
              </a:rPr>
              <a:t>Gyfun</a:t>
            </a:r>
            <a:r>
              <a:rPr lang="fr-FR" sz="3200" b="1" dirty="0">
                <a:solidFill>
                  <a:srgbClr val="FFFFFF"/>
                </a:solidFill>
                <a:latin typeface="Century Gothic"/>
                <a:ea typeface="MS PGothic"/>
              </a:rPr>
              <a:t> </a:t>
            </a:r>
            <a:r>
              <a:rPr lang="fr-FR" sz="3200" b="1" dirty="0" err="1">
                <a:solidFill>
                  <a:srgbClr val="FFFFFF"/>
                </a:solidFill>
                <a:latin typeface="Century Gothic"/>
                <a:ea typeface="MS PGothic"/>
              </a:rPr>
              <a:t>Pontarddulais</a:t>
            </a:r>
            <a:r>
              <a:rPr lang="fr-FR" sz="3200" b="1" dirty="0">
                <a:solidFill>
                  <a:srgbClr val="FFFFFF"/>
                </a:solidFill>
                <a:latin typeface="Century Gothic"/>
                <a:ea typeface="MS PGothic"/>
              </a:rPr>
              <a:t> </a:t>
            </a:r>
          </a:p>
          <a:p>
            <a:pPr algn="r" defTabSz="457200" fontAlgn="base">
              <a:spcBef>
                <a:spcPct val="0"/>
              </a:spcBef>
              <a:spcAft>
                <a:spcPct val="0"/>
              </a:spcAft>
            </a:pPr>
            <a:r>
              <a:rPr lang="fr-FR" dirty="0">
                <a:solidFill>
                  <a:srgbClr val="000000"/>
                </a:solidFill>
                <a:latin typeface="Century Gothic"/>
                <a:ea typeface="MS PGothic"/>
              </a:rPr>
              <a:t>​</a:t>
            </a:r>
            <a:endParaRPr lang="en-US" altLang="en-US" sz="3200" b="1" i="1" dirty="0">
              <a:solidFill>
                <a:srgbClr val="FFFFFF"/>
              </a:solidFill>
              <a:latin typeface="Century Gothic"/>
              <a:ea typeface="MS PGothic"/>
            </a:endParaRPr>
          </a:p>
          <a:p>
            <a:pPr algn="r" defTabSz="457200" fontAlgn="base">
              <a:spcBef>
                <a:spcPct val="0"/>
              </a:spcBef>
              <a:spcAft>
                <a:spcPct val="0"/>
              </a:spcAft>
            </a:pPr>
            <a:r>
              <a:rPr lang="en-US" altLang="en-US" sz="2400" i="1" dirty="0">
                <a:solidFill>
                  <a:srgbClr val="FFFFFF"/>
                </a:solidFill>
                <a:latin typeface="Century Gothic"/>
                <a:ea typeface="MS PGothic"/>
              </a:rPr>
              <a:t>Welsh language – in lessons and across the curriculum</a:t>
            </a:r>
          </a:p>
          <a:p>
            <a:pPr algn="r" defTabSz="457200" fontAlgn="base">
              <a:spcBef>
                <a:spcPct val="0"/>
              </a:spcBef>
              <a:spcAft>
                <a:spcPct val="0"/>
              </a:spcAft>
            </a:pPr>
            <a:r>
              <a:rPr lang="en-US" altLang="en-US" sz="2400" i="1" dirty="0">
                <a:solidFill>
                  <a:srgbClr val="FFFFFF"/>
                </a:solidFill>
                <a:latin typeface="Century Gothic"/>
                <a:ea typeface="MS PGothic"/>
              </a:rPr>
              <a:t>Y </a:t>
            </a:r>
            <a:r>
              <a:rPr lang="en-US" altLang="en-US" sz="2400" i="1" dirty="0" err="1">
                <a:solidFill>
                  <a:srgbClr val="FFFFFF"/>
                </a:solidFill>
                <a:latin typeface="Century Gothic"/>
                <a:ea typeface="MS PGothic"/>
              </a:rPr>
              <a:t>Gymraeg</a:t>
            </a:r>
            <a:r>
              <a:rPr lang="en-US" altLang="en-US" sz="2400" i="1" dirty="0">
                <a:solidFill>
                  <a:srgbClr val="FFFFFF"/>
                </a:solidFill>
                <a:latin typeface="Century Gothic"/>
                <a:ea typeface="MS PGothic"/>
              </a:rPr>
              <a:t> – </a:t>
            </a:r>
            <a:r>
              <a:rPr lang="en-US" altLang="en-US" sz="2400" i="1" dirty="0" err="1">
                <a:solidFill>
                  <a:srgbClr val="FFFFFF"/>
                </a:solidFill>
                <a:latin typeface="Century Gothic"/>
                <a:ea typeface="MS PGothic"/>
              </a:rPr>
              <a:t>yn</a:t>
            </a:r>
            <a:r>
              <a:rPr lang="en-US" altLang="en-US" sz="2400" i="1" dirty="0">
                <a:solidFill>
                  <a:srgbClr val="FFFFFF"/>
                </a:solidFill>
                <a:latin typeface="Century Gothic"/>
                <a:ea typeface="MS PGothic"/>
              </a:rPr>
              <a:t> y </a:t>
            </a:r>
            <a:r>
              <a:rPr lang="en-US" altLang="en-US" sz="2400" i="1" dirty="0" err="1">
                <a:solidFill>
                  <a:srgbClr val="FFFFFF"/>
                </a:solidFill>
                <a:latin typeface="Century Gothic"/>
                <a:ea typeface="MS PGothic"/>
              </a:rPr>
              <a:t>dosbarth</a:t>
            </a:r>
            <a:r>
              <a:rPr lang="en-US" altLang="en-US" sz="2400" i="1" dirty="0">
                <a:solidFill>
                  <a:srgbClr val="FFFFFF"/>
                </a:solidFill>
                <a:latin typeface="Century Gothic"/>
                <a:ea typeface="MS PGothic"/>
              </a:rPr>
              <a:t> ac </a:t>
            </a:r>
            <a:r>
              <a:rPr lang="en-US" altLang="en-US" sz="2400" i="1" dirty="0" err="1">
                <a:solidFill>
                  <a:srgbClr val="FFFFFF"/>
                </a:solidFill>
                <a:latin typeface="Century Gothic"/>
                <a:ea typeface="MS PGothic"/>
              </a:rPr>
              <a:t>ar</a:t>
            </a:r>
            <a:r>
              <a:rPr lang="en-US" altLang="en-US" sz="2400" i="1" dirty="0">
                <a:solidFill>
                  <a:srgbClr val="FFFFFF"/>
                </a:solidFill>
                <a:latin typeface="Century Gothic"/>
                <a:ea typeface="MS PGothic"/>
              </a:rPr>
              <a:t> draws y </a:t>
            </a:r>
            <a:r>
              <a:rPr lang="en-US" altLang="en-US" sz="2400" i="1" dirty="0" err="1">
                <a:solidFill>
                  <a:srgbClr val="FFFFFF"/>
                </a:solidFill>
                <a:latin typeface="Century Gothic"/>
                <a:ea typeface="MS PGothic"/>
              </a:rPr>
              <a:t>cwricwlwm</a:t>
            </a:r>
            <a:endParaRPr lang="en-US" altLang="en-US" sz="2400" i="1" dirty="0">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761" y="272182"/>
            <a:ext cx="1786879" cy="1425000"/>
          </a:xfrm>
          <a:prstGeom prst="rect">
            <a:avLst/>
          </a:prstGeom>
          <a:ln>
            <a:noFill/>
          </a:ln>
          <a:effectLst>
            <a:glow rad="127000">
              <a:schemeClr val="bg1"/>
            </a:glo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p:txBody>
          <a:bodyPr/>
          <a:lstStyle/>
          <a:p>
            <a:r>
              <a:rPr lang="en-US" b="1" dirty="0"/>
              <a:t>GCSE Results</a:t>
            </a:r>
          </a:p>
        </p:txBody>
      </p:sp>
      <p:sp>
        <p:nvSpPr>
          <p:cNvPr id="5" name="TextBox 4">
            <a:extLst>
              <a:ext uri="{FF2B5EF4-FFF2-40B4-BE49-F238E27FC236}">
                <a16:creationId xmlns:a16="http://schemas.microsoft.com/office/drawing/2014/main" id="{BC67FB87-180D-400F-B477-B61897B44C04}"/>
              </a:ext>
            </a:extLst>
          </p:cNvPr>
          <p:cNvSpPr txBox="1"/>
          <p:nvPr/>
        </p:nvSpPr>
        <p:spPr>
          <a:xfrm>
            <a:off x="1642109" y="1024241"/>
            <a:ext cx="8907782" cy="523220"/>
          </a:xfrm>
          <a:prstGeom prst="rect">
            <a:avLst/>
          </a:prstGeom>
          <a:noFill/>
        </p:spPr>
        <p:txBody>
          <a:bodyPr wrap="square">
            <a:spAutoFit/>
          </a:bodyPr>
          <a:lstStyle/>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Leaders have high aspirations for the development of pupils’ Welsh language skills.</a:t>
            </a:r>
          </a:p>
          <a:p>
            <a:pPr defTabSz="457200" eaLnBrk="0" fontAlgn="base" hangingPunct="0">
              <a:spcBef>
                <a:spcPct val="0"/>
              </a:spcBef>
              <a:spcAft>
                <a:spcPct val="0"/>
              </a:spcAft>
            </a:pPr>
            <a:r>
              <a:rPr lang="en-GB" sz="1400" b="1" dirty="0">
                <a:solidFill>
                  <a:srgbClr val="000000"/>
                </a:solidFill>
                <a:latin typeface="Century Gothic" panose="020B0502020202020204" pitchFamily="34" charset="0"/>
                <a:ea typeface="MS PGothic" panose="020B0600070205080204" pitchFamily="34" charset="-128"/>
              </a:rPr>
              <a:t>Estyn Report December 2023 </a:t>
            </a:r>
          </a:p>
        </p:txBody>
      </p:sp>
      <p:pic>
        <p:nvPicPr>
          <p:cNvPr id="7" name="Picture 6">
            <a:extLst>
              <a:ext uri="{FF2B5EF4-FFF2-40B4-BE49-F238E27FC236}">
                <a16:creationId xmlns:a16="http://schemas.microsoft.com/office/drawing/2014/main" id="{A04227CE-FBBB-4C25-A839-EAB3E0ED685B}"/>
              </a:ext>
            </a:extLst>
          </p:cNvPr>
          <p:cNvPicPr>
            <a:picLocks noChangeAspect="1"/>
          </p:cNvPicPr>
          <p:nvPr/>
        </p:nvPicPr>
        <p:blipFill>
          <a:blip r:embed="rId3"/>
          <a:stretch>
            <a:fillRect/>
          </a:stretch>
        </p:blipFill>
        <p:spPr>
          <a:xfrm>
            <a:off x="2414514" y="1988191"/>
            <a:ext cx="7447322" cy="4714749"/>
          </a:xfrm>
          <a:prstGeom prst="rect">
            <a:avLst/>
          </a:prstGeom>
        </p:spPr>
      </p:pic>
      <p:graphicFrame>
        <p:nvGraphicFramePr>
          <p:cNvPr id="2" name="Table 1">
            <a:extLst>
              <a:ext uri="{FF2B5EF4-FFF2-40B4-BE49-F238E27FC236}">
                <a16:creationId xmlns:a16="http://schemas.microsoft.com/office/drawing/2014/main" id="{7895E654-8392-4862-97C0-B543EE99063B}"/>
              </a:ext>
            </a:extLst>
          </p:cNvPr>
          <p:cNvGraphicFramePr>
            <a:graphicFrameLocks noGrp="1"/>
          </p:cNvGraphicFramePr>
          <p:nvPr/>
        </p:nvGraphicFramePr>
        <p:xfrm>
          <a:off x="2268407" y="1521775"/>
          <a:ext cx="7502964" cy="1163828"/>
        </p:xfrm>
        <a:graphic>
          <a:graphicData uri="http://schemas.openxmlformats.org/drawingml/2006/table">
            <a:tbl>
              <a:tblPr firstRow="1" firstCol="1" bandRow="1">
                <a:tableStyleId>{5C22544A-7EE6-4342-B048-85BDC9FD1C3A}</a:tableStyleId>
              </a:tblPr>
              <a:tblGrid>
                <a:gridCol w="875478">
                  <a:extLst>
                    <a:ext uri="{9D8B030D-6E8A-4147-A177-3AD203B41FA5}">
                      <a16:colId xmlns:a16="http://schemas.microsoft.com/office/drawing/2014/main" val="1073320467"/>
                    </a:ext>
                  </a:extLst>
                </a:gridCol>
                <a:gridCol w="1368019">
                  <a:extLst>
                    <a:ext uri="{9D8B030D-6E8A-4147-A177-3AD203B41FA5}">
                      <a16:colId xmlns:a16="http://schemas.microsoft.com/office/drawing/2014/main" val="390065316"/>
                    </a:ext>
                  </a:extLst>
                </a:gridCol>
                <a:gridCol w="1720901">
                  <a:extLst>
                    <a:ext uri="{9D8B030D-6E8A-4147-A177-3AD203B41FA5}">
                      <a16:colId xmlns:a16="http://schemas.microsoft.com/office/drawing/2014/main" val="747443604"/>
                    </a:ext>
                  </a:extLst>
                </a:gridCol>
                <a:gridCol w="1727971">
                  <a:extLst>
                    <a:ext uri="{9D8B030D-6E8A-4147-A177-3AD203B41FA5}">
                      <a16:colId xmlns:a16="http://schemas.microsoft.com/office/drawing/2014/main" val="2041285994"/>
                    </a:ext>
                  </a:extLst>
                </a:gridCol>
                <a:gridCol w="1810595">
                  <a:extLst>
                    <a:ext uri="{9D8B030D-6E8A-4147-A177-3AD203B41FA5}">
                      <a16:colId xmlns:a16="http://schemas.microsoft.com/office/drawing/2014/main" val="1574366731"/>
                    </a:ext>
                  </a:extLst>
                </a:gridCol>
              </a:tblGrid>
              <a:tr h="1137535">
                <a:tc>
                  <a:txBody>
                    <a:bodyPr/>
                    <a:lstStyle/>
                    <a:p>
                      <a:pPr>
                        <a:lnSpc>
                          <a:spcPct val="107000"/>
                        </a:lnSpc>
                        <a:spcAft>
                          <a:spcPts val="800"/>
                        </a:spcAft>
                      </a:pPr>
                      <a:r>
                        <a:rPr lang="en-GB" sz="2000" dirty="0">
                          <a:effectLst/>
                          <a:latin typeface="Comic Sans MS" panose="030F0702030302020204" pitchFamily="66" charset="0"/>
                        </a:rPr>
                        <a:t>2019</a:t>
                      </a:r>
                      <a:endParaRPr lang="en-GB" sz="1400" dirty="0">
                        <a:effectLst/>
                        <a:latin typeface="Comic Sans MS" panose="030F0702030302020204" pitchFamily="66" charset="0"/>
                      </a:endParaRPr>
                    </a:p>
                    <a:p>
                      <a:pPr>
                        <a:lnSpc>
                          <a:spcPct val="107000"/>
                        </a:lnSpc>
                        <a:spcAft>
                          <a:spcPts val="800"/>
                        </a:spcAft>
                      </a:pPr>
                      <a:r>
                        <a:rPr lang="en-GB" sz="2000" dirty="0">
                          <a:effectLst/>
                          <a:latin typeface="Comic Sans MS" panose="030F0702030302020204" pitchFamily="66" charset="0"/>
                        </a:rPr>
                        <a:t>2022</a:t>
                      </a:r>
                      <a:endParaRPr lang="en-GB" sz="1400" dirty="0">
                        <a:effectLst/>
                        <a:latin typeface="Comic Sans MS" panose="030F0702030302020204" pitchFamily="66" charset="0"/>
                      </a:endParaRPr>
                    </a:p>
                    <a:p>
                      <a:pPr>
                        <a:lnSpc>
                          <a:spcPct val="107000"/>
                        </a:lnSpc>
                        <a:spcAft>
                          <a:spcPts val="800"/>
                        </a:spcAft>
                      </a:pPr>
                      <a:r>
                        <a:rPr lang="en-GB" sz="2000" dirty="0">
                          <a:effectLst/>
                          <a:latin typeface="Comic Sans MS" panose="030F0702030302020204" pitchFamily="66" charset="0"/>
                        </a:rPr>
                        <a:t>2023</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nSpc>
                          <a:spcPct val="107000"/>
                        </a:lnSpc>
                        <a:spcAft>
                          <a:spcPts val="800"/>
                        </a:spcAft>
                      </a:pPr>
                      <a:r>
                        <a:rPr lang="en-GB" sz="1600" dirty="0">
                          <a:effectLst/>
                          <a:latin typeface="Comic Sans MS" panose="030F0702030302020204" pitchFamily="66" charset="0"/>
                        </a:rPr>
                        <a:t> </a:t>
                      </a:r>
                      <a:endParaRPr lang="en-GB" sz="1100" dirty="0">
                        <a:effectLst/>
                        <a:latin typeface="Comic Sans MS" panose="030F0702030302020204" pitchFamily="66" charset="0"/>
                      </a:endParaRPr>
                    </a:p>
                    <a:p>
                      <a:pPr algn="ctr">
                        <a:lnSpc>
                          <a:spcPct val="107000"/>
                        </a:lnSpc>
                        <a:spcAft>
                          <a:spcPts val="800"/>
                        </a:spcAft>
                      </a:pPr>
                      <a:r>
                        <a:rPr lang="en-GB" sz="2400" dirty="0">
                          <a:effectLst/>
                          <a:latin typeface="Comic Sans MS" panose="030F0702030302020204" pitchFamily="66" charset="0"/>
                        </a:rPr>
                        <a:t>APS: 47</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nSpc>
                          <a:spcPct val="107000"/>
                        </a:lnSpc>
                        <a:spcAft>
                          <a:spcPts val="800"/>
                        </a:spcAft>
                      </a:pPr>
                      <a:r>
                        <a:rPr lang="en-GB" sz="1600" dirty="0">
                          <a:effectLst/>
                          <a:latin typeface="Comic Sans MS" panose="030F0702030302020204" pitchFamily="66" charset="0"/>
                        </a:rPr>
                        <a:t> </a:t>
                      </a:r>
                      <a:endParaRPr lang="en-GB" sz="1100" dirty="0">
                        <a:effectLst/>
                        <a:latin typeface="Comic Sans MS" panose="030F0702030302020204" pitchFamily="66" charset="0"/>
                      </a:endParaRPr>
                    </a:p>
                    <a:p>
                      <a:pPr algn="ctr">
                        <a:lnSpc>
                          <a:spcPct val="107000"/>
                        </a:lnSpc>
                        <a:spcAft>
                          <a:spcPts val="800"/>
                        </a:spcAft>
                      </a:pPr>
                      <a:r>
                        <a:rPr lang="en-GB" sz="2400" dirty="0">
                          <a:effectLst/>
                          <a:latin typeface="Comic Sans MS" panose="030F0702030302020204" pitchFamily="66" charset="0"/>
                        </a:rPr>
                        <a:t>A*-A: 47%</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nSpc>
                          <a:spcPct val="107000"/>
                        </a:lnSpc>
                        <a:spcAft>
                          <a:spcPts val="800"/>
                        </a:spcAft>
                      </a:pPr>
                      <a:r>
                        <a:rPr lang="en-GB" sz="1600" dirty="0">
                          <a:effectLst/>
                          <a:latin typeface="Comic Sans MS" panose="030F0702030302020204" pitchFamily="66" charset="0"/>
                        </a:rPr>
                        <a:t> </a:t>
                      </a:r>
                      <a:endParaRPr lang="en-GB" sz="1100" dirty="0">
                        <a:effectLst/>
                        <a:latin typeface="Comic Sans MS" panose="030F0702030302020204" pitchFamily="66" charset="0"/>
                      </a:endParaRPr>
                    </a:p>
                    <a:p>
                      <a:pPr algn="ctr">
                        <a:lnSpc>
                          <a:spcPct val="107000"/>
                        </a:lnSpc>
                        <a:spcAft>
                          <a:spcPts val="800"/>
                        </a:spcAft>
                      </a:pPr>
                      <a:r>
                        <a:rPr lang="en-GB" sz="2400" dirty="0">
                          <a:effectLst/>
                          <a:latin typeface="Comic Sans MS" panose="030F0702030302020204" pitchFamily="66" charset="0"/>
                        </a:rPr>
                        <a:t>A*-C: 91%</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nSpc>
                          <a:spcPct val="107000"/>
                        </a:lnSpc>
                        <a:spcAft>
                          <a:spcPts val="800"/>
                        </a:spcAft>
                      </a:pPr>
                      <a:r>
                        <a:rPr lang="en-GB" sz="1600" dirty="0">
                          <a:effectLst/>
                          <a:latin typeface="Comic Sans MS" panose="030F0702030302020204" pitchFamily="66" charset="0"/>
                        </a:rPr>
                        <a:t> </a:t>
                      </a:r>
                      <a:endParaRPr lang="en-GB" sz="1100" dirty="0">
                        <a:effectLst/>
                        <a:latin typeface="Comic Sans MS" panose="030F0702030302020204" pitchFamily="66" charset="0"/>
                      </a:endParaRPr>
                    </a:p>
                    <a:p>
                      <a:pPr algn="ctr">
                        <a:lnSpc>
                          <a:spcPct val="107000"/>
                        </a:lnSpc>
                        <a:spcAft>
                          <a:spcPts val="800"/>
                        </a:spcAft>
                      </a:pPr>
                      <a:r>
                        <a:rPr lang="en-GB" sz="2400" dirty="0">
                          <a:effectLst/>
                          <a:latin typeface="Comic Sans MS" panose="030F0702030302020204" pitchFamily="66" charset="0"/>
                        </a:rPr>
                        <a:t>A*-G: 100%</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465143807"/>
                  </a:ext>
                </a:extLst>
              </a:tr>
            </a:tbl>
          </a:graphicData>
        </a:graphic>
      </p:graphicFrame>
      <p:sp>
        <p:nvSpPr>
          <p:cNvPr id="6" name="Rectangle: Rounded Corners 5">
            <a:extLst>
              <a:ext uri="{FF2B5EF4-FFF2-40B4-BE49-F238E27FC236}">
                <a16:creationId xmlns:a16="http://schemas.microsoft.com/office/drawing/2014/main" id="{92068E62-4852-41A6-95DC-545B1DC86E6D}"/>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8" name="Rectangle: Rounded Corners 7">
            <a:extLst>
              <a:ext uri="{FF2B5EF4-FFF2-40B4-BE49-F238E27FC236}">
                <a16:creationId xmlns:a16="http://schemas.microsoft.com/office/drawing/2014/main" id="{039476D4-057E-422A-B93C-FB763D59A4D0}"/>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9" name="Rectangle: Rounded Corners 8">
            <a:extLst>
              <a:ext uri="{FF2B5EF4-FFF2-40B4-BE49-F238E27FC236}">
                <a16:creationId xmlns:a16="http://schemas.microsoft.com/office/drawing/2014/main" id="{60AAD922-EB2F-43F4-B700-3BA88BFB8195}"/>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7087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a:xfrm>
            <a:off x="1719310" y="114124"/>
            <a:ext cx="8948691" cy="914400"/>
          </a:xfrm>
        </p:spPr>
        <p:txBody>
          <a:bodyPr/>
          <a:lstStyle/>
          <a:p>
            <a:r>
              <a:rPr lang="en-US" dirty="0" err="1"/>
              <a:t>Cymraeg</a:t>
            </a:r>
            <a:r>
              <a:rPr lang="en-US" dirty="0"/>
              <a:t> </a:t>
            </a:r>
            <a:r>
              <a:rPr lang="en-US" dirty="0" err="1"/>
              <a:t>ar</a:t>
            </a:r>
            <a:r>
              <a:rPr lang="en-US" dirty="0"/>
              <a:t> Draws y </a:t>
            </a:r>
            <a:r>
              <a:rPr lang="en-US" dirty="0" err="1"/>
              <a:t>Cwricwlwm</a:t>
            </a:r>
            <a:endParaRPr lang="en-US" dirty="0"/>
          </a:p>
        </p:txBody>
      </p:sp>
      <p:sp>
        <p:nvSpPr>
          <p:cNvPr id="4" name="TextBox 3">
            <a:extLst>
              <a:ext uri="{FF2B5EF4-FFF2-40B4-BE49-F238E27FC236}">
                <a16:creationId xmlns:a16="http://schemas.microsoft.com/office/drawing/2014/main" id="{04FD193A-17B1-460A-8381-4DCED18B76B4}"/>
              </a:ext>
            </a:extLst>
          </p:cNvPr>
          <p:cNvSpPr txBox="1"/>
          <p:nvPr/>
        </p:nvSpPr>
        <p:spPr>
          <a:xfrm>
            <a:off x="6891764" y="4102766"/>
            <a:ext cx="3069593" cy="2246769"/>
          </a:xfrm>
          <a:prstGeom prst="rect">
            <a:avLst/>
          </a:prstGeom>
          <a:noFill/>
        </p:spPr>
        <p:txBody>
          <a:bodyPr wrap="square">
            <a:spAutoFit/>
          </a:bodyPr>
          <a:lstStyle/>
          <a:p>
            <a:pPr defTabSz="457200" eaLnBrk="0" fontAlgn="base" hangingPunct="0">
              <a:spcBef>
                <a:spcPct val="0"/>
              </a:spcBef>
              <a:spcAft>
                <a:spcPct val="0"/>
              </a:spcAft>
              <a:defRPr/>
            </a:pPr>
            <a:r>
              <a:rPr lang="en-GB" sz="1400" dirty="0">
                <a:solidFill>
                  <a:srgbClr val="000000"/>
                </a:solidFill>
                <a:latin typeface="Century Gothic" panose="020B0502020202020204" pitchFamily="34" charset="0"/>
                <a:ea typeface="MS PGothic" panose="020B0600070205080204" pitchFamily="34" charset="-128"/>
              </a:rPr>
              <a:t>Leaders have high aspirations for the development of pupils’ Welsh language skills and promoting the status of Welsh across the school. Developing the use of Welsh across the curriculum is a whole-school priority and is an integral part of the school’s drive to improve pupils’ skills.</a:t>
            </a:r>
          </a:p>
          <a:p>
            <a:pPr defTabSz="457200" eaLnBrk="0" fontAlgn="base" hangingPunct="0">
              <a:spcBef>
                <a:spcPct val="0"/>
              </a:spcBef>
              <a:spcAft>
                <a:spcPct val="0"/>
              </a:spcAft>
              <a:defRPr/>
            </a:pPr>
            <a:r>
              <a:rPr lang="en-GB" sz="1400" b="1" dirty="0">
                <a:solidFill>
                  <a:srgbClr val="000000"/>
                </a:solidFill>
                <a:latin typeface="Century Gothic" panose="020B0502020202020204" pitchFamily="34" charset="0"/>
                <a:ea typeface="MS PGothic" panose="020B0600070205080204" pitchFamily="34" charset="-128"/>
              </a:rPr>
              <a:t>Estyn Report December 2023 </a:t>
            </a:r>
          </a:p>
        </p:txBody>
      </p:sp>
      <p:sp>
        <p:nvSpPr>
          <p:cNvPr id="6" name="TextBox 5">
            <a:extLst>
              <a:ext uri="{FF2B5EF4-FFF2-40B4-BE49-F238E27FC236}">
                <a16:creationId xmlns:a16="http://schemas.microsoft.com/office/drawing/2014/main" id="{5DDDE887-E513-4981-84B9-A9D04CBDD409}"/>
              </a:ext>
            </a:extLst>
          </p:cNvPr>
          <p:cNvSpPr txBox="1"/>
          <p:nvPr/>
        </p:nvSpPr>
        <p:spPr>
          <a:xfrm>
            <a:off x="1524000" y="1055158"/>
            <a:ext cx="5293454" cy="954107"/>
          </a:xfrm>
          <a:prstGeom prst="rect">
            <a:avLst/>
          </a:prstGeom>
          <a:noFill/>
        </p:spPr>
        <p:txBody>
          <a:bodyPr wrap="square" lIns="91440" tIns="45720" rIns="91440" bIns="45720" anchor="t">
            <a:spAutoFit/>
          </a:bodyPr>
          <a:lstStyle/>
          <a:p>
            <a:pPr defTabSz="457200" eaLnBrk="0" fontAlgn="base" hangingPunct="0">
              <a:spcBef>
                <a:spcPct val="0"/>
              </a:spcBef>
              <a:spcAft>
                <a:spcPct val="0"/>
              </a:spcAft>
              <a:defRPr/>
            </a:pPr>
            <a:r>
              <a:rPr lang="en-GB" sz="1400" dirty="0">
                <a:solidFill>
                  <a:srgbClr val="000000"/>
                </a:solidFill>
                <a:latin typeface="Century Gothic"/>
                <a:ea typeface="MS PGothic"/>
              </a:rPr>
              <a:t>In nearly all lessons and around the school, pupils use simple Welsh phrases confidently and naturally when communicating with adults and their peers. </a:t>
            </a:r>
            <a:endParaRPr lang="en-GB" sz="1400" dirty="0">
              <a:solidFill>
                <a:srgbClr val="000000"/>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defRPr/>
            </a:pPr>
            <a:r>
              <a:rPr lang="en-GB" sz="1400" b="1" dirty="0">
                <a:solidFill>
                  <a:srgbClr val="000000"/>
                </a:solidFill>
                <a:latin typeface="Century Gothic" panose="020B0502020202020204" pitchFamily="34" charset="0"/>
                <a:ea typeface="MS PGothic" panose="020B0600070205080204" pitchFamily="34" charset="-128"/>
              </a:rPr>
              <a:t>Estyn Report December 2023 </a:t>
            </a:r>
          </a:p>
        </p:txBody>
      </p:sp>
      <p:pic>
        <p:nvPicPr>
          <p:cNvPr id="7" name="Picture 6">
            <a:extLst>
              <a:ext uri="{FF2B5EF4-FFF2-40B4-BE49-F238E27FC236}">
                <a16:creationId xmlns:a16="http://schemas.microsoft.com/office/drawing/2014/main" id="{CBFBB97C-117E-4F7F-AF76-27C2BD7BB986}"/>
              </a:ext>
            </a:extLst>
          </p:cNvPr>
          <p:cNvPicPr>
            <a:picLocks noChangeAspect="1"/>
          </p:cNvPicPr>
          <p:nvPr/>
        </p:nvPicPr>
        <p:blipFill>
          <a:blip r:embed="rId3"/>
          <a:stretch>
            <a:fillRect/>
          </a:stretch>
        </p:blipFill>
        <p:spPr>
          <a:xfrm>
            <a:off x="2171069" y="2436018"/>
            <a:ext cx="4647143" cy="3300086"/>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90945BF1-7F3C-41F7-9422-0CE9EC100AD8}"/>
              </a:ext>
            </a:extLst>
          </p:cNvPr>
          <p:cNvPicPr>
            <a:picLocks noChangeAspect="1"/>
          </p:cNvPicPr>
          <p:nvPr/>
        </p:nvPicPr>
        <p:blipFill>
          <a:blip r:embed="rId4"/>
          <a:stretch>
            <a:fillRect/>
          </a:stretch>
        </p:blipFill>
        <p:spPr>
          <a:xfrm>
            <a:off x="7042685" y="1212200"/>
            <a:ext cx="2888242" cy="2893239"/>
          </a:xfrm>
          <a:prstGeom prst="rect">
            <a:avLst/>
          </a:prstGeom>
        </p:spPr>
      </p:pic>
      <p:pic>
        <p:nvPicPr>
          <p:cNvPr id="10" name="Picture 9">
            <a:extLst>
              <a:ext uri="{FF2B5EF4-FFF2-40B4-BE49-F238E27FC236}">
                <a16:creationId xmlns:a16="http://schemas.microsoft.com/office/drawing/2014/main" id="{38C8473A-ABDA-4A37-A71F-92AFFCD97C66}"/>
              </a:ext>
            </a:extLst>
          </p:cNvPr>
          <p:cNvPicPr>
            <a:picLocks noChangeAspect="1"/>
          </p:cNvPicPr>
          <p:nvPr/>
        </p:nvPicPr>
        <p:blipFill>
          <a:blip r:embed="rId5"/>
          <a:stretch>
            <a:fillRect/>
          </a:stretch>
        </p:blipFill>
        <p:spPr>
          <a:xfrm>
            <a:off x="2161563" y="2436018"/>
            <a:ext cx="4655890" cy="3300086"/>
          </a:xfrm>
          <a:prstGeom prst="rect">
            <a:avLst/>
          </a:prstGeom>
          <a:ln w="28575">
            <a:solidFill>
              <a:schemeClr val="tx1"/>
            </a:solidFill>
          </a:ln>
        </p:spPr>
      </p:pic>
      <p:pic>
        <p:nvPicPr>
          <p:cNvPr id="11" name="Picture 2">
            <a:extLst>
              <a:ext uri="{FF2B5EF4-FFF2-40B4-BE49-F238E27FC236}">
                <a16:creationId xmlns:a16="http://schemas.microsoft.com/office/drawing/2014/main" id="{65325E49-AA57-4086-B18E-69603E11B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19" t="12151" r="14594" b="9398"/>
          <a:stretch/>
        </p:blipFill>
        <p:spPr bwMode="auto">
          <a:xfrm>
            <a:off x="6936177" y="1283516"/>
            <a:ext cx="3094260" cy="499218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63A94648-9DF4-4E16-8D99-22AEE055BA39}"/>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4" name="Rectangle: Rounded Corners 13">
            <a:extLst>
              <a:ext uri="{FF2B5EF4-FFF2-40B4-BE49-F238E27FC236}">
                <a16:creationId xmlns:a16="http://schemas.microsoft.com/office/drawing/2014/main" id="{70F938F0-2912-4AB2-8F41-45DD4A1B8C6C}"/>
              </a:ext>
            </a:extLst>
          </p:cNvPr>
          <p:cNvSpPr/>
          <p:nvPr/>
        </p:nvSpPr>
        <p:spPr>
          <a:xfrm rot="16200000">
            <a:off x="9942810"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5" name="Rectangle: Rounded Corners 14">
            <a:extLst>
              <a:ext uri="{FF2B5EF4-FFF2-40B4-BE49-F238E27FC236}">
                <a16:creationId xmlns:a16="http://schemas.microsoft.com/office/drawing/2014/main" id="{0DD0BDCF-6ECC-4DC0-A997-801B2E064FBC}"/>
              </a:ext>
            </a:extLst>
          </p:cNvPr>
          <p:cNvSpPr/>
          <p:nvPr/>
        </p:nvSpPr>
        <p:spPr>
          <a:xfrm rot="5400000">
            <a:off x="731699"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2856442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B9BC143-78C9-4E61-B32C-274ADC3953DB}"/>
              </a:ext>
            </a:extLst>
          </p:cNvPr>
          <p:cNvSpPr txBox="1">
            <a:spLocks/>
          </p:cNvSpPr>
          <p:nvPr/>
        </p:nvSpPr>
        <p:spPr bwMode="auto">
          <a:xfrm>
            <a:off x="1719310" y="114124"/>
            <a:ext cx="8948691" cy="9144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Century Gothic" charset="0"/>
                <a:ea typeface="MS PGothic" panose="020B0600070205080204" pitchFamily="34" charset="-128"/>
                <a:cs typeface="MS PGothic"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a:lstStyle>
          <a:p>
            <a:pPr>
              <a:defRPr/>
            </a:pPr>
            <a:r>
              <a:rPr lang="en-US" dirty="0" err="1">
                <a:solidFill>
                  <a:srgbClr val="FFFFFF"/>
                </a:solidFill>
                <a:latin typeface="Century Gothic"/>
              </a:rPr>
              <a:t>Cymraeg</a:t>
            </a:r>
            <a:r>
              <a:rPr lang="en-US" dirty="0">
                <a:solidFill>
                  <a:srgbClr val="FFFFFF"/>
                </a:solidFill>
                <a:latin typeface="Century Gothic"/>
              </a:rPr>
              <a:t> </a:t>
            </a:r>
            <a:r>
              <a:rPr lang="en-US" dirty="0" err="1">
                <a:solidFill>
                  <a:srgbClr val="FFFFFF"/>
                </a:solidFill>
                <a:latin typeface="Century Gothic"/>
              </a:rPr>
              <a:t>ar</a:t>
            </a:r>
            <a:r>
              <a:rPr lang="en-US" dirty="0">
                <a:solidFill>
                  <a:srgbClr val="FFFFFF"/>
                </a:solidFill>
                <a:latin typeface="Century Gothic"/>
              </a:rPr>
              <a:t> Draws y </a:t>
            </a:r>
            <a:r>
              <a:rPr lang="en-US" dirty="0" err="1">
                <a:solidFill>
                  <a:srgbClr val="FFFFFF"/>
                </a:solidFill>
                <a:latin typeface="Century Gothic"/>
              </a:rPr>
              <a:t>Cwricwlwm</a:t>
            </a:r>
            <a:endParaRPr lang="en-US" dirty="0">
              <a:solidFill>
                <a:srgbClr val="FFFFFF"/>
              </a:solidFill>
              <a:latin typeface="Century Gothic"/>
            </a:endParaRPr>
          </a:p>
        </p:txBody>
      </p:sp>
      <p:pic>
        <p:nvPicPr>
          <p:cNvPr id="7" name="Picture 6">
            <a:extLst>
              <a:ext uri="{FF2B5EF4-FFF2-40B4-BE49-F238E27FC236}">
                <a16:creationId xmlns:a16="http://schemas.microsoft.com/office/drawing/2014/main" id="{D14DDE2A-9805-4B89-8D9D-1357ED2B2DF9}"/>
              </a:ext>
            </a:extLst>
          </p:cNvPr>
          <p:cNvPicPr>
            <a:picLocks noChangeAspect="1"/>
          </p:cNvPicPr>
          <p:nvPr/>
        </p:nvPicPr>
        <p:blipFill rotWithShape="1">
          <a:blip r:embed="rId3"/>
          <a:srcRect r="7450"/>
          <a:stretch/>
        </p:blipFill>
        <p:spPr>
          <a:xfrm>
            <a:off x="1761274" y="1062634"/>
            <a:ext cx="2211898" cy="3186596"/>
          </a:xfrm>
          <a:prstGeom prst="rect">
            <a:avLst/>
          </a:prstGeom>
        </p:spPr>
      </p:pic>
      <p:pic>
        <p:nvPicPr>
          <p:cNvPr id="8" name="Content Placeholder 3">
            <a:extLst>
              <a:ext uri="{FF2B5EF4-FFF2-40B4-BE49-F238E27FC236}">
                <a16:creationId xmlns:a16="http://schemas.microsoft.com/office/drawing/2014/main" id="{ED73BCAE-5F15-4DF3-9EBF-F5C005D4B88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28949" y="2756201"/>
            <a:ext cx="988792" cy="988792"/>
          </a:xfrm>
        </p:spPr>
      </p:pic>
      <p:pic>
        <p:nvPicPr>
          <p:cNvPr id="9" name="Picture 8">
            <a:extLst>
              <a:ext uri="{FF2B5EF4-FFF2-40B4-BE49-F238E27FC236}">
                <a16:creationId xmlns:a16="http://schemas.microsoft.com/office/drawing/2014/main" id="{27FB11AE-4776-4B0E-B9DC-5C87D20F2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702" y="3302993"/>
            <a:ext cx="849686" cy="1066552"/>
          </a:xfrm>
          <a:prstGeom prst="rect">
            <a:avLst/>
          </a:prstGeom>
        </p:spPr>
      </p:pic>
      <p:pic>
        <p:nvPicPr>
          <p:cNvPr id="10" name="Picture 9">
            <a:extLst>
              <a:ext uri="{FF2B5EF4-FFF2-40B4-BE49-F238E27FC236}">
                <a16:creationId xmlns:a16="http://schemas.microsoft.com/office/drawing/2014/main" id="{BB5B3418-A66F-4755-8C39-9459F730EDD5}"/>
              </a:ext>
            </a:extLst>
          </p:cNvPr>
          <p:cNvPicPr>
            <a:picLocks noChangeAspect="1"/>
          </p:cNvPicPr>
          <p:nvPr/>
        </p:nvPicPr>
        <p:blipFill>
          <a:blip r:embed="rId6"/>
          <a:stretch>
            <a:fillRect/>
          </a:stretch>
        </p:blipFill>
        <p:spPr>
          <a:xfrm>
            <a:off x="4048594" y="1159243"/>
            <a:ext cx="2839037" cy="1596959"/>
          </a:xfrm>
          <a:prstGeom prst="rect">
            <a:avLst/>
          </a:prstGeom>
        </p:spPr>
      </p:pic>
      <p:pic>
        <p:nvPicPr>
          <p:cNvPr id="11" name="Picture 10">
            <a:extLst>
              <a:ext uri="{FF2B5EF4-FFF2-40B4-BE49-F238E27FC236}">
                <a16:creationId xmlns:a16="http://schemas.microsoft.com/office/drawing/2014/main" id="{EA0A3850-6524-4684-9328-19A24D98A6E2}"/>
              </a:ext>
            </a:extLst>
          </p:cNvPr>
          <p:cNvPicPr>
            <a:picLocks noChangeAspect="1"/>
          </p:cNvPicPr>
          <p:nvPr/>
        </p:nvPicPr>
        <p:blipFill rotWithShape="1">
          <a:blip r:embed="rId7"/>
          <a:srcRect t="5606" b="24277"/>
          <a:stretch/>
        </p:blipFill>
        <p:spPr>
          <a:xfrm>
            <a:off x="6963052" y="1539333"/>
            <a:ext cx="2839038" cy="1496093"/>
          </a:xfrm>
          <a:prstGeom prst="rect">
            <a:avLst/>
          </a:prstGeom>
        </p:spPr>
      </p:pic>
      <p:pic>
        <p:nvPicPr>
          <p:cNvPr id="1026" name="Picture 2" descr="Image preview">
            <a:extLst>
              <a:ext uri="{FF2B5EF4-FFF2-40B4-BE49-F238E27FC236}">
                <a16:creationId xmlns:a16="http://schemas.microsoft.com/office/drawing/2014/main" id="{60528691-9073-4025-AC62-784128B680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388" b="21699"/>
          <a:stretch/>
        </p:blipFill>
        <p:spPr bwMode="auto">
          <a:xfrm>
            <a:off x="5098320" y="4291786"/>
            <a:ext cx="4703771" cy="2219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2CACD609-AA37-4FDE-80B5-24165C231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8880" y="4369546"/>
            <a:ext cx="2568765" cy="1930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D83E38C-DA07-4DB1-9566-BB6276F32BB0}"/>
              </a:ext>
            </a:extLst>
          </p:cNvPr>
          <p:cNvPicPr>
            <a:picLocks noChangeAspect="1"/>
          </p:cNvPicPr>
          <p:nvPr/>
        </p:nvPicPr>
        <p:blipFill rotWithShape="1">
          <a:blip r:embed="rId10"/>
          <a:srcRect t="20841" b="32693"/>
          <a:stretch/>
        </p:blipFill>
        <p:spPr>
          <a:xfrm>
            <a:off x="6436744" y="3164188"/>
            <a:ext cx="2542206" cy="885934"/>
          </a:xfrm>
          <a:prstGeom prst="rect">
            <a:avLst/>
          </a:prstGeom>
        </p:spPr>
      </p:pic>
      <p:sp>
        <p:nvSpPr>
          <p:cNvPr id="12" name="Rectangle: Rounded Corners 11">
            <a:extLst>
              <a:ext uri="{FF2B5EF4-FFF2-40B4-BE49-F238E27FC236}">
                <a16:creationId xmlns:a16="http://schemas.microsoft.com/office/drawing/2014/main" id="{FF80D80C-3731-4B3D-ACC0-6BFA1687975C}"/>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4" name="Rectangle: Rounded Corners 13">
            <a:extLst>
              <a:ext uri="{FF2B5EF4-FFF2-40B4-BE49-F238E27FC236}">
                <a16:creationId xmlns:a16="http://schemas.microsoft.com/office/drawing/2014/main" id="{38F0C1C9-E728-41A6-8F11-200A36490CD3}"/>
              </a:ext>
            </a:extLst>
          </p:cNvPr>
          <p:cNvSpPr/>
          <p:nvPr/>
        </p:nvSpPr>
        <p:spPr>
          <a:xfrm rot="16200000">
            <a:off x="9942810"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5" name="Rectangle: Rounded Corners 14">
            <a:extLst>
              <a:ext uri="{FF2B5EF4-FFF2-40B4-BE49-F238E27FC236}">
                <a16:creationId xmlns:a16="http://schemas.microsoft.com/office/drawing/2014/main" id="{C7996550-BC48-4E35-97EF-017AFD5A9A41}"/>
              </a:ext>
            </a:extLst>
          </p:cNvPr>
          <p:cNvSpPr/>
          <p:nvPr/>
        </p:nvSpPr>
        <p:spPr>
          <a:xfrm rot="5400000">
            <a:off x="731699"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352394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1F105D-68BA-4E95-81B5-D0D1B5385873}"/>
              </a:ext>
            </a:extLst>
          </p:cNvPr>
          <p:cNvSpPr>
            <a:spLocks noGrp="1"/>
          </p:cNvSpPr>
          <p:nvPr>
            <p:ph type="title"/>
          </p:nvPr>
        </p:nvSpPr>
        <p:spPr/>
        <p:txBody>
          <a:bodyPr/>
          <a:lstStyle/>
          <a:p>
            <a:r>
              <a:rPr lang="en-GB" dirty="0" err="1"/>
              <a:t>Siarter</a:t>
            </a:r>
            <a:r>
              <a:rPr lang="en-GB" dirty="0"/>
              <a:t> Iaith</a:t>
            </a:r>
          </a:p>
        </p:txBody>
      </p:sp>
      <p:sp>
        <p:nvSpPr>
          <p:cNvPr id="5" name="TextBox 4">
            <a:extLst>
              <a:ext uri="{FF2B5EF4-FFF2-40B4-BE49-F238E27FC236}">
                <a16:creationId xmlns:a16="http://schemas.microsoft.com/office/drawing/2014/main" id="{914977E9-B2C3-4410-B491-DF1F90CD9966}"/>
              </a:ext>
            </a:extLst>
          </p:cNvPr>
          <p:cNvSpPr txBox="1"/>
          <p:nvPr/>
        </p:nvSpPr>
        <p:spPr>
          <a:xfrm>
            <a:off x="1577266" y="975154"/>
            <a:ext cx="9090734" cy="738664"/>
          </a:xfrm>
          <a:prstGeom prst="rect">
            <a:avLst/>
          </a:prstGeom>
          <a:noFill/>
        </p:spPr>
        <p:txBody>
          <a:bodyPr wrap="square">
            <a:spAutoFit/>
          </a:bodyPr>
          <a:lstStyle/>
          <a:p>
            <a:pPr defTabSz="457200" eaLnBrk="0" fontAlgn="base" hangingPunct="0">
              <a:spcBef>
                <a:spcPct val="0"/>
              </a:spcBef>
              <a:spcAft>
                <a:spcPct val="0"/>
              </a:spcAft>
              <a:defRPr/>
            </a:pPr>
            <a:r>
              <a:rPr lang="en-GB" sz="1400" dirty="0">
                <a:solidFill>
                  <a:srgbClr val="000000"/>
                </a:solidFill>
                <a:latin typeface="Century Gothic" panose="020B0502020202020204" pitchFamily="34" charset="0"/>
                <a:ea typeface="MS PGothic" panose="020B0600070205080204" pitchFamily="34" charset="-128"/>
              </a:rPr>
              <a:t>There are beneficial opportunities for pupils to develop their appreciation of Welsh heritage and culture through whole-school events.</a:t>
            </a:r>
          </a:p>
          <a:p>
            <a:pPr defTabSz="457200" eaLnBrk="0" fontAlgn="base" hangingPunct="0">
              <a:spcBef>
                <a:spcPct val="0"/>
              </a:spcBef>
              <a:spcAft>
                <a:spcPct val="0"/>
              </a:spcAft>
              <a:defRPr/>
            </a:pPr>
            <a:r>
              <a:rPr lang="en-GB" sz="1400" b="1" dirty="0">
                <a:solidFill>
                  <a:srgbClr val="000000"/>
                </a:solidFill>
                <a:latin typeface="Century Gothic" panose="020B0502020202020204" pitchFamily="34" charset="0"/>
                <a:ea typeface="MS PGothic" panose="020B0600070205080204" pitchFamily="34" charset="-128"/>
              </a:rPr>
              <a:t>Estyn Report December 2023 </a:t>
            </a:r>
            <a:endParaRPr lang="en-GB" sz="1400" dirty="0">
              <a:solidFill>
                <a:srgbClr val="000000"/>
              </a:solidFill>
              <a:latin typeface="Century Gothic" panose="020B0502020202020204" pitchFamily="34" charset="0"/>
              <a:ea typeface="MS PGothic" panose="020B0600070205080204" pitchFamily="34" charset="-128"/>
            </a:endParaRPr>
          </a:p>
        </p:txBody>
      </p:sp>
      <p:sp>
        <p:nvSpPr>
          <p:cNvPr id="15" name="Rectangle: Rounded Corners 14">
            <a:extLst>
              <a:ext uri="{FF2B5EF4-FFF2-40B4-BE49-F238E27FC236}">
                <a16:creationId xmlns:a16="http://schemas.microsoft.com/office/drawing/2014/main" id="{2D975A2E-89B8-478E-B8AD-1C39E44D670A}"/>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6" name="Rectangle: Rounded Corners 15">
            <a:extLst>
              <a:ext uri="{FF2B5EF4-FFF2-40B4-BE49-F238E27FC236}">
                <a16:creationId xmlns:a16="http://schemas.microsoft.com/office/drawing/2014/main" id="{741D63DE-ABC0-4207-96E3-B8C8F1102470}"/>
              </a:ext>
            </a:extLst>
          </p:cNvPr>
          <p:cNvSpPr/>
          <p:nvPr/>
        </p:nvSpPr>
        <p:spPr>
          <a:xfrm rot="16200000">
            <a:off x="9942810"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7" name="Rectangle: Rounded Corners 16">
            <a:extLst>
              <a:ext uri="{FF2B5EF4-FFF2-40B4-BE49-F238E27FC236}">
                <a16:creationId xmlns:a16="http://schemas.microsoft.com/office/drawing/2014/main" id="{FFF68ABA-1896-4FDC-986B-E9F8BAFE3212}"/>
              </a:ext>
            </a:extLst>
          </p:cNvPr>
          <p:cNvSpPr/>
          <p:nvPr/>
        </p:nvSpPr>
        <p:spPr>
          <a:xfrm rot="5400000">
            <a:off x="731699"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pic>
        <p:nvPicPr>
          <p:cNvPr id="18" name="Picture 17">
            <a:extLst>
              <a:ext uri="{FF2B5EF4-FFF2-40B4-BE49-F238E27FC236}">
                <a16:creationId xmlns:a16="http://schemas.microsoft.com/office/drawing/2014/main" id="{CA63E203-6305-4E68-BABB-589A4A7416EB}"/>
              </a:ext>
            </a:extLst>
          </p:cNvPr>
          <p:cNvPicPr>
            <a:picLocks noChangeAspect="1"/>
          </p:cNvPicPr>
          <p:nvPr/>
        </p:nvPicPr>
        <p:blipFill rotWithShape="1">
          <a:blip r:embed="rId3"/>
          <a:srcRect l="35856" t="15342" r="36392" b="12530"/>
          <a:stretch/>
        </p:blipFill>
        <p:spPr>
          <a:xfrm>
            <a:off x="4264434" y="1947722"/>
            <a:ext cx="2839420" cy="4148862"/>
          </a:xfrm>
          <a:prstGeom prst="rect">
            <a:avLst/>
          </a:prstGeom>
        </p:spPr>
      </p:pic>
      <p:pic>
        <p:nvPicPr>
          <p:cNvPr id="19" name="Picture 18">
            <a:extLst>
              <a:ext uri="{FF2B5EF4-FFF2-40B4-BE49-F238E27FC236}">
                <a16:creationId xmlns:a16="http://schemas.microsoft.com/office/drawing/2014/main" id="{ACA5FF8A-B69F-4DA6-AA19-4DEE7D9C7FC4}"/>
              </a:ext>
            </a:extLst>
          </p:cNvPr>
          <p:cNvPicPr>
            <a:picLocks noChangeAspect="1"/>
          </p:cNvPicPr>
          <p:nvPr/>
        </p:nvPicPr>
        <p:blipFill>
          <a:blip r:embed="rId4"/>
          <a:stretch>
            <a:fillRect/>
          </a:stretch>
        </p:blipFill>
        <p:spPr>
          <a:xfrm>
            <a:off x="2354452" y="1779589"/>
            <a:ext cx="7674658" cy="4316995"/>
          </a:xfrm>
          <a:prstGeom prst="rect">
            <a:avLst/>
          </a:prstGeom>
          <a:ln w="12700">
            <a:solidFill>
              <a:schemeClr val="tx1"/>
            </a:solidFill>
          </a:ln>
        </p:spPr>
      </p:pic>
      <p:pic>
        <p:nvPicPr>
          <p:cNvPr id="20" name="Picture 19">
            <a:extLst>
              <a:ext uri="{FF2B5EF4-FFF2-40B4-BE49-F238E27FC236}">
                <a16:creationId xmlns:a16="http://schemas.microsoft.com/office/drawing/2014/main" id="{4420186C-4BBC-4039-A39F-1256C237150F}"/>
              </a:ext>
            </a:extLst>
          </p:cNvPr>
          <p:cNvPicPr>
            <a:picLocks noChangeAspect="1"/>
          </p:cNvPicPr>
          <p:nvPr/>
        </p:nvPicPr>
        <p:blipFill>
          <a:blip r:embed="rId5"/>
          <a:stretch>
            <a:fillRect/>
          </a:stretch>
        </p:blipFill>
        <p:spPr>
          <a:xfrm>
            <a:off x="2354452" y="1779589"/>
            <a:ext cx="7674658" cy="4316995"/>
          </a:xfrm>
          <a:prstGeom prst="rect">
            <a:avLst/>
          </a:prstGeom>
          <a:ln w="19050">
            <a:solidFill>
              <a:schemeClr val="tx1"/>
            </a:solidFill>
          </a:ln>
        </p:spPr>
      </p:pic>
      <p:pic>
        <p:nvPicPr>
          <p:cNvPr id="21" name="Picture 20">
            <a:extLst>
              <a:ext uri="{FF2B5EF4-FFF2-40B4-BE49-F238E27FC236}">
                <a16:creationId xmlns:a16="http://schemas.microsoft.com/office/drawing/2014/main" id="{579AFFF2-FED5-4EED-A4A3-2C2AF45D5EB0}"/>
              </a:ext>
            </a:extLst>
          </p:cNvPr>
          <p:cNvPicPr>
            <a:picLocks noChangeAspect="1"/>
          </p:cNvPicPr>
          <p:nvPr/>
        </p:nvPicPr>
        <p:blipFill>
          <a:blip r:embed="rId6"/>
          <a:stretch>
            <a:fillRect/>
          </a:stretch>
        </p:blipFill>
        <p:spPr>
          <a:xfrm>
            <a:off x="2354452" y="1779589"/>
            <a:ext cx="7674658" cy="4316995"/>
          </a:xfrm>
          <a:prstGeom prst="rect">
            <a:avLst/>
          </a:prstGeom>
          <a:ln w="19050">
            <a:solidFill>
              <a:schemeClr val="tx1"/>
            </a:solidFill>
          </a:ln>
        </p:spPr>
      </p:pic>
      <p:pic>
        <p:nvPicPr>
          <p:cNvPr id="22" name="Picture 21">
            <a:extLst>
              <a:ext uri="{FF2B5EF4-FFF2-40B4-BE49-F238E27FC236}">
                <a16:creationId xmlns:a16="http://schemas.microsoft.com/office/drawing/2014/main" id="{DEE1F88B-F040-4ADC-B9DA-4B72E0CECE70}"/>
              </a:ext>
            </a:extLst>
          </p:cNvPr>
          <p:cNvPicPr>
            <a:picLocks noChangeAspect="1"/>
          </p:cNvPicPr>
          <p:nvPr/>
        </p:nvPicPr>
        <p:blipFill>
          <a:blip r:embed="rId7"/>
          <a:stretch>
            <a:fillRect/>
          </a:stretch>
        </p:blipFill>
        <p:spPr>
          <a:xfrm>
            <a:off x="2354452" y="1779589"/>
            <a:ext cx="7674658" cy="4316995"/>
          </a:xfrm>
          <a:prstGeom prst="rect">
            <a:avLst/>
          </a:prstGeom>
          <a:ln w="19050">
            <a:solidFill>
              <a:schemeClr val="tx1"/>
            </a:solidFill>
          </a:ln>
        </p:spPr>
      </p:pic>
      <p:pic>
        <p:nvPicPr>
          <p:cNvPr id="23" name="Picture 22">
            <a:extLst>
              <a:ext uri="{FF2B5EF4-FFF2-40B4-BE49-F238E27FC236}">
                <a16:creationId xmlns:a16="http://schemas.microsoft.com/office/drawing/2014/main" id="{BC5AE080-DEB4-4200-A89E-CB3EEAE100A6}"/>
              </a:ext>
            </a:extLst>
          </p:cNvPr>
          <p:cNvPicPr>
            <a:picLocks noChangeAspect="1"/>
          </p:cNvPicPr>
          <p:nvPr/>
        </p:nvPicPr>
        <p:blipFill>
          <a:blip r:embed="rId8"/>
          <a:stretch>
            <a:fillRect/>
          </a:stretch>
        </p:blipFill>
        <p:spPr>
          <a:xfrm>
            <a:off x="2354452" y="1779589"/>
            <a:ext cx="7674658" cy="4316995"/>
          </a:xfrm>
          <a:prstGeom prst="rect">
            <a:avLst/>
          </a:prstGeom>
          <a:ln w="19050">
            <a:solidFill>
              <a:schemeClr val="tx1"/>
            </a:solidFill>
          </a:ln>
        </p:spPr>
      </p:pic>
      <p:pic>
        <p:nvPicPr>
          <p:cNvPr id="24" name="Picture 23">
            <a:extLst>
              <a:ext uri="{FF2B5EF4-FFF2-40B4-BE49-F238E27FC236}">
                <a16:creationId xmlns:a16="http://schemas.microsoft.com/office/drawing/2014/main" id="{0B500974-B704-4ED0-B654-82BF5471E917}"/>
              </a:ext>
            </a:extLst>
          </p:cNvPr>
          <p:cNvPicPr>
            <a:picLocks noChangeAspect="1"/>
          </p:cNvPicPr>
          <p:nvPr/>
        </p:nvPicPr>
        <p:blipFill>
          <a:blip r:embed="rId9"/>
          <a:stretch>
            <a:fillRect/>
          </a:stretch>
        </p:blipFill>
        <p:spPr>
          <a:xfrm>
            <a:off x="2354452" y="1779589"/>
            <a:ext cx="7674658" cy="4316995"/>
          </a:xfrm>
          <a:prstGeom prst="rect">
            <a:avLst/>
          </a:prstGeom>
          <a:ln w="19050">
            <a:solidFill>
              <a:schemeClr val="tx1"/>
            </a:solidFill>
          </a:ln>
        </p:spPr>
      </p:pic>
      <p:pic>
        <p:nvPicPr>
          <p:cNvPr id="25" name="Picture 24">
            <a:extLst>
              <a:ext uri="{FF2B5EF4-FFF2-40B4-BE49-F238E27FC236}">
                <a16:creationId xmlns:a16="http://schemas.microsoft.com/office/drawing/2014/main" id="{183A6E93-88F6-41C1-878C-FFD30A397983}"/>
              </a:ext>
            </a:extLst>
          </p:cNvPr>
          <p:cNvPicPr>
            <a:picLocks noChangeAspect="1"/>
          </p:cNvPicPr>
          <p:nvPr/>
        </p:nvPicPr>
        <p:blipFill>
          <a:blip r:embed="rId10"/>
          <a:stretch>
            <a:fillRect/>
          </a:stretch>
        </p:blipFill>
        <p:spPr>
          <a:xfrm>
            <a:off x="2362904" y="1784344"/>
            <a:ext cx="7757074" cy="4363354"/>
          </a:xfrm>
          <a:prstGeom prst="rect">
            <a:avLst/>
          </a:prstGeom>
          <a:ln w="19050">
            <a:solidFill>
              <a:schemeClr val="tx1"/>
            </a:solidFill>
          </a:ln>
        </p:spPr>
      </p:pic>
      <p:pic>
        <p:nvPicPr>
          <p:cNvPr id="26" name="Picture 25">
            <a:extLst>
              <a:ext uri="{FF2B5EF4-FFF2-40B4-BE49-F238E27FC236}">
                <a16:creationId xmlns:a16="http://schemas.microsoft.com/office/drawing/2014/main" id="{5DE64B7A-833D-4056-94CC-67747576C96F}"/>
              </a:ext>
            </a:extLst>
          </p:cNvPr>
          <p:cNvPicPr>
            <a:picLocks noChangeAspect="1"/>
          </p:cNvPicPr>
          <p:nvPr/>
        </p:nvPicPr>
        <p:blipFill>
          <a:blip r:embed="rId11"/>
          <a:stretch>
            <a:fillRect/>
          </a:stretch>
        </p:blipFill>
        <p:spPr>
          <a:xfrm>
            <a:off x="2362902" y="1784344"/>
            <a:ext cx="7757074" cy="4363354"/>
          </a:xfrm>
          <a:prstGeom prst="rect">
            <a:avLst/>
          </a:prstGeom>
          <a:ln w="19050">
            <a:solidFill>
              <a:schemeClr val="tx1"/>
            </a:solidFill>
          </a:ln>
        </p:spPr>
      </p:pic>
      <p:pic>
        <p:nvPicPr>
          <p:cNvPr id="27" name="Picture 26">
            <a:extLst>
              <a:ext uri="{FF2B5EF4-FFF2-40B4-BE49-F238E27FC236}">
                <a16:creationId xmlns:a16="http://schemas.microsoft.com/office/drawing/2014/main" id="{9D3360E9-540E-44D7-B478-E998F2AA0CCC}"/>
              </a:ext>
            </a:extLst>
          </p:cNvPr>
          <p:cNvPicPr>
            <a:picLocks noChangeAspect="1"/>
          </p:cNvPicPr>
          <p:nvPr/>
        </p:nvPicPr>
        <p:blipFill>
          <a:blip r:embed="rId12"/>
          <a:stretch>
            <a:fillRect/>
          </a:stretch>
        </p:blipFill>
        <p:spPr>
          <a:xfrm>
            <a:off x="2362899" y="1737984"/>
            <a:ext cx="7757074" cy="4409714"/>
          </a:xfrm>
          <a:prstGeom prst="rect">
            <a:avLst/>
          </a:prstGeom>
          <a:ln w="19050">
            <a:solidFill>
              <a:schemeClr val="tx1"/>
            </a:solidFill>
          </a:ln>
        </p:spPr>
      </p:pic>
    </p:spTree>
    <p:extLst>
      <p:ext uri="{BB962C8B-B14F-4D97-AF65-F5344CB8AC3E}">
        <p14:creationId xmlns:p14="http://schemas.microsoft.com/office/powerpoint/2010/main" val="24164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E339C-8D65-4E50-B3C0-549C54E7E784}"/>
              </a:ext>
            </a:extLst>
          </p:cNvPr>
          <p:cNvPicPr>
            <a:picLocks noChangeAspect="1"/>
          </p:cNvPicPr>
          <p:nvPr/>
        </p:nvPicPr>
        <p:blipFill rotWithShape="1">
          <a:blip r:embed="rId3"/>
          <a:srcRect l="5102"/>
          <a:stretch/>
        </p:blipFill>
        <p:spPr>
          <a:xfrm>
            <a:off x="1524000" y="0"/>
            <a:ext cx="9144000" cy="6858000"/>
          </a:xfrm>
          <a:prstGeom prst="rect">
            <a:avLst/>
          </a:prstGeom>
        </p:spPr>
      </p:pic>
      <p:sp>
        <p:nvSpPr>
          <p:cNvPr id="8198" name="TextBox 9"/>
          <p:cNvSpPr txBox="1">
            <a:spLocks noChangeArrowheads="1"/>
          </p:cNvSpPr>
          <p:nvPr/>
        </p:nvSpPr>
        <p:spPr bwMode="auto">
          <a:xfrm>
            <a:off x="1790334" y="4984684"/>
            <a:ext cx="874379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algn="r" defTabSz="457200" fontAlgn="base">
              <a:spcBef>
                <a:spcPct val="0"/>
              </a:spcBef>
              <a:spcAft>
                <a:spcPct val="0"/>
              </a:spcAft>
              <a:defRPr/>
            </a:pPr>
            <a:r>
              <a:rPr lang="fr-FR" sz="3200" b="1" dirty="0" err="1">
                <a:solidFill>
                  <a:srgbClr val="FFFFFF"/>
                </a:solidFill>
                <a:latin typeface="Century Gothic"/>
                <a:ea typeface="MS PGothic"/>
              </a:rPr>
              <a:t>Ysgol</a:t>
            </a:r>
            <a:r>
              <a:rPr lang="fr-FR" sz="3200" b="1" dirty="0">
                <a:solidFill>
                  <a:srgbClr val="FFFFFF"/>
                </a:solidFill>
                <a:latin typeface="Century Gothic"/>
                <a:ea typeface="MS PGothic"/>
              </a:rPr>
              <a:t> </a:t>
            </a:r>
            <a:r>
              <a:rPr lang="fr-FR" sz="3200" b="1" dirty="0" err="1">
                <a:solidFill>
                  <a:srgbClr val="FFFFFF"/>
                </a:solidFill>
                <a:latin typeface="Century Gothic"/>
                <a:ea typeface="MS PGothic"/>
              </a:rPr>
              <a:t>Gyfun</a:t>
            </a:r>
            <a:r>
              <a:rPr lang="fr-FR" sz="3200" b="1" dirty="0">
                <a:solidFill>
                  <a:srgbClr val="FFFFFF"/>
                </a:solidFill>
                <a:latin typeface="Century Gothic"/>
                <a:ea typeface="MS PGothic"/>
              </a:rPr>
              <a:t> </a:t>
            </a:r>
            <a:r>
              <a:rPr lang="fr-FR" sz="3200" b="1" dirty="0" err="1">
                <a:solidFill>
                  <a:srgbClr val="FFFFFF"/>
                </a:solidFill>
                <a:latin typeface="Century Gothic"/>
                <a:ea typeface="MS PGothic"/>
              </a:rPr>
              <a:t>Pontarddulais</a:t>
            </a:r>
            <a:r>
              <a:rPr lang="fr-FR" sz="3200" b="1" dirty="0">
                <a:solidFill>
                  <a:srgbClr val="FFFFFF"/>
                </a:solidFill>
                <a:latin typeface="Century Gothic"/>
                <a:ea typeface="MS PGothic"/>
              </a:rPr>
              <a:t> </a:t>
            </a:r>
          </a:p>
          <a:p>
            <a:pPr algn="r" defTabSz="457200" fontAlgn="base">
              <a:spcBef>
                <a:spcPct val="0"/>
              </a:spcBef>
              <a:spcAft>
                <a:spcPct val="0"/>
              </a:spcAft>
              <a:defRPr/>
            </a:pPr>
            <a:r>
              <a:rPr lang="fr-FR" dirty="0">
                <a:solidFill>
                  <a:srgbClr val="000000"/>
                </a:solidFill>
                <a:latin typeface="Century Gothic"/>
                <a:ea typeface="MS PGothic"/>
              </a:rPr>
              <a:t>​</a:t>
            </a:r>
            <a:endParaRPr lang="en-US" altLang="en-US" sz="3200" b="1" i="1" dirty="0">
              <a:solidFill>
                <a:srgbClr val="FFFFFF"/>
              </a:solidFill>
              <a:latin typeface="Century Gothic"/>
              <a:ea typeface="MS PGothic"/>
            </a:endParaRPr>
          </a:p>
          <a:p>
            <a:pPr algn="r" defTabSz="457200" fontAlgn="base">
              <a:spcBef>
                <a:spcPct val="0"/>
              </a:spcBef>
              <a:spcAft>
                <a:spcPct val="0"/>
              </a:spcAft>
              <a:defRPr/>
            </a:pPr>
            <a:r>
              <a:rPr lang="en-US" altLang="en-US" sz="2400" i="1" dirty="0">
                <a:solidFill>
                  <a:srgbClr val="FFFFFF"/>
                </a:solidFill>
                <a:latin typeface="Century Gothic"/>
                <a:ea typeface="MS PGothic"/>
              </a:rPr>
              <a:t>Welsh language – in lessons and across the curriculum</a:t>
            </a:r>
          </a:p>
          <a:p>
            <a:pPr algn="r" defTabSz="457200" fontAlgn="base">
              <a:spcBef>
                <a:spcPct val="0"/>
              </a:spcBef>
              <a:spcAft>
                <a:spcPct val="0"/>
              </a:spcAft>
              <a:defRPr/>
            </a:pPr>
            <a:r>
              <a:rPr lang="en-US" altLang="en-US" sz="2400" i="1" dirty="0">
                <a:solidFill>
                  <a:srgbClr val="FFFFFF"/>
                </a:solidFill>
                <a:latin typeface="Century Gothic"/>
                <a:ea typeface="MS PGothic"/>
              </a:rPr>
              <a:t>Y </a:t>
            </a:r>
            <a:r>
              <a:rPr lang="en-US" altLang="en-US" sz="2400" i="1" dirty="0" err="1">
                <a:solidFill>
                  <a:srgbClr val="FFFFFF"/>
                </a:solidFill>
                <a:latin typeface="Century Gothic"/>
                <a:ea typeface="MS PGothic"/>
              </a:rPr>
              <a:t>Gymraeg</a:t>
            </a:r>
            <a:r>
              <a:rPr lang="en-US" altLang="en-US" sz="2400" i="1" dirty="0">
                <a:solidFill>
                  <a:srgbClr val="FFFFFF"/>
                </a:solidFill>
                <a:latin typeface="Century Gothic"/>
                <a:ea typeface="MS PGothic"/>
              </a:rPr>
              <a:t> – </a:t>
            </a:r>
            <a:r>
              <a:rPr lang="en-US" altLang="en-US" sz="2400" i="1" dirty="0" err="1">
                <a:solidFill>
                  <a:srgbClr val="FFFFFF"/>
                </a:solidFill>
                <a:latin typeface="Century Gothic"/>
                <a:ea typeface="MS PGothic"/>
              </a:rPr>
              <a:t>yn</a:t>
            </a:r>
            <a:r>
              <a:rPr lang="en-US" altLang="en-US" sz="2400" i="1" dirty="0">
                <a:solidFill>
                  <a:srgbClr val="FFFFFF"/>
                </a:solidFill>
                <a:latin typeface="Century Gothic"/>
                <a:ea typeface="MS PGothic"/>
              </a:rPr>
              <a:t> y </a:t>
            </a:r>
            <a:r>
              <a:rPr lang="en-US" altLang="en-US" sz="2400" i="1" dirty="0" err="1">
                <a:solidFill>
                  <a:srgbClr val="FFFFFF"/>
                </a:solidFill>
                <a:latin typeface="Century Gothic"/>
                <a:ea typeface="MS PGothic"/>
              </a:rPr>
              <a:t>dosbarth</a:t>
            </a:r>
            <a:r>
              <a:rPr lang="en-US" altLang="en-US" sz="2400" i="1" dirty="0">
                <a:solidFill>
                  <a:srgbClr val="FFFFFF"/>
                </a:solidFill>
                <a:latin typeface="Century Gothic"/>
                <a:ea typeface="MS PGothic"/>
              </a:rPr>
              <a:t> ac </a:t>
            </a:r>
            <a:r>
              <a:rPr lang="en-US" altLang="en-US" sz="2400" i="1" dirty="0" err="1">
                <a:solidFill>
                  <a:srgbClr val="FFFFFF"/>
                </a:solidFill>
                <a:latin typeface="Century Gothic"/>
                <a:ea typeface="MS PGothic"/>
              </a:rPr>
              <a:t>ar</a:t>
            </a:r>
            <a:r>
              <a:rPr lang="en-US" altLang="en-US" sz="2400" i="1" dirty="0">
                <a:solidFill>
                  <a:srgbClr val="FFFFFF"/>
                </a:solidFill>
                <a:latin typeface="Century Gothic"/>
                <a:ea typeface="MS PGothic"/>
              </a:rPr>
              <a:t> draws y </a:t>
            </a:r>
            <a:r>
              <a:rPr lang="en-US" altLang="en-US" sz="2400" i="1" dirty="0" err="1">
                <a:solidFill>
                  <a:srgbClr val="FFFFFF"/>
                </a:solidFill>
                <a:latin typeface="Century Gothic"/>
                <a:ea typeface="MS PGothic"/>
              </a:rPr>
              <a:t>cwricwlwm</a:t>
            </a:r>
            <a:endParaRPr lang="en-US" altLang="en-US" sz="2400" i="1" dirty="0">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761" y="272182"/>
            <a:ext cx="1786879" cy="1425000"/>
          </a:xfrm>
          <a:prstGeom prst="rect">
            <a:avLst/>
          </a:prstGeom>
          <a:ln>
            <a:noFill/>
          </a:ln>
          <a:effectLst>
            <a:glow rad="127000">
              <a:schemeClr val="bg1"/>
            </a:glow>
          </a:effectLst>
        </p:spPr>
      </p:pic>
    </p:spTree>
    <p:extLst>
      <p:ext uri="{BB962C8B-B14F-4D97-AF65-F5344CB8AC3E}">
        <p14:creationId xmlns:p14="http://schemas.microsoft.com/office/powerpoint/2010/main" val="62395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A65C3A-FC26-45A8-9F2C-6CE1E3C65159}"/>
              </a:ext>
            </a:extLst>
          </p:cNvPr>
          <p:cNvSpPr>
            <a:spLocks noGrp="1"/>
          </p:cNvSpPr>
          <p:nvPr>
            <p:ph idx="1"/>
          </p:nvPr>
        </p:nvSpPr>
        <p:spPr>
          <a:xfrm>
            <a:off x="2145437" y="1062955"/>
            <a:ext cx="8063525" cy="4505380"/>
          </a:xfrm>
        </p:spPr>
        <p:txBody>
          <a:bodyPr/>
          <a:lstStyle/>
          <a:p>
            <a:r>
              <a:rPr lang="en-GB" altLang="en-US" sz="2800" dirty="0">
                <a:ea typeface="MS PGothic"/>
              </a:rPr>
              <a:t>English-medium 11 to 16 secondary school. </a:t>
            </a:r>
            <a:endParaRPr lang="en-GB" altLang="en-US" sz="2800" dirty="0"/>
          </a:p>
          <a:p>
            <a:r>
              <a:rPr lang="en-GB" altLang="en-US" sz="2800" dirty="0">
                <a:ea typeface="MS PGothic"/>
              </a:rPr>
              <a:t>866 pupils on roll. </a:t>
            </a:r>
            <a:endParaRPr lang="en-GB" altLang="en-US" sz="2800" dirty="0"/>
          </a:p>
          <a:p>
            <a:r>
              <a:rPr lang="en-GB" altLang="en-US" sz="2800" dirty="0">
                <a:ea typeface="MS PGothic"/>
              </a:rPr>
              <a:t>17% </a:t>
            </a:r>
            <a:r>
              <a:rPr lang="en-GB" altLang="en-US" sz="2800" dirty="0" err="1">
                <a:ea typeface="MS PGothic"/>
              </a:rPr>
              <a:t>eFSM</a:t>
            </a:r>
            <a:r>
              <a:rPr lang="en-GB" altLang="en-US" sz="2800" dirty="0">
                <a:ea typeface="MS PGothic"/>
              </a:rPr>
              <a:t>. </a:t>
            </a:r>
            <a:endParaRPr lang="en-GB" altLang="en-US" sz="2800" dirty="0"/>
          </a:p>
          <a:p>
            <a:r>
              <a:rPr lang="en-GB" altLang="en-US" sz="2800" dirty="0">
                <a:ea typeface="MS PGothic"/>
              </a:rPr>
              <a:t>18% of pupils have an additional learning need.</a:t>
            </a:r>
            <a:endParaRPr lang="en-GB" altLang="en-US" sz="2800" dirty="0"/>
          </a:p>
          <a:p>
            <a:endParaRPr lang="en-GB" altLang="en-US" sz="1400" dirty="0"/>
          </a:p>
          <a:p>
            <a:pPr marL="0" indent="0">
              <a:buNone/>
            </a:pPr>
            <a:endParaRPr lang="en-GB" altLang="en-US" sz="1400" dirty="0">
              <a:ea typeface="MS PGothic"/>
            </a:endParaRPr>
          </a:p>
          <a:p>
            <a:endParaRPr lang="en-GB" dirty="0"/>
          </a:p>
        </p:txBody>
      </p:sp>
      <p:sp>
        <p:nvSpPr>
          <p:cNvPr id="3" name="Title 2">
            <a:extLst>
              <a:ext uri="{FF2B5EF4-FFF2-40B4-BE49-F238E27FC236}">
                <a16:creationId xmlns:a16="http://schemas.microsoft.com/office/drawing/2014/main" id="{2E3DEFBD-FFF7-4ED5-A424-EAFB21280444}"/>
              </a:ext>
            </a:extLst>
          </p:cNvPr>
          <p:cNvSpPr>
            <a:spLocks noGrp="1"/>
          </p:cNvSpPr>
          <p:nvPr>
            <p:ph type="title"/>
          </p:nvPr>
        </p:nvSpPr>
        <p:spPr/>
        <p:txBody>
          <a:bodyPr/>
          <a:lstStyle/>
          <a:p>
            <a:r>
              <a:rPr lang="en-US" b="1" dirty="0"/>
              <a:t>Context of the school</a:t>
            </a:r>
            <a:endParaRPr lang="en-GB" b="1" dirty="0"/>
          </a:p>
        </p:txBody>
      </p:sp>
      <p:sp>
        <p:nvSpPr>
          <p:cNvPr id="4" name="Rectangle: Rounded Corners 3">
            <a:extLst>
              <a:ext uri="{FF2B5EF4-FFF2-40B4-BE49-F238E27FC236}">
                <a16:creationId xmlns:a16="http://schemas.microsoft.com/office/drawing/2014/main" id="{9A460637-E4E9-4A3C-94ED-8C0451AC297D}"/>
              </a:ext>
            </a:extLst>
          </p:cNvPr>
          <p:cNvSpPr/>
          <p:nvPr/>
        </p:nvSpPr>
        <p:spPr>
          <a:xfrm rot="5400000">
            <a:off x="798811" y="1586096"/>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5" name="Rectangle: Rounded Corners 4">
            <a:extLst>
              <a:ext uri="{FF2B5EF4-FFF2-40B4-BE49-F238E27FC236}">
                <a16:creationId xmlns:a16="http://schemas.microsoft.com/office/drawing/2014/main" id="{625586B5-BFC4-4EA7-973D-FEADE45DC4D6}"/>
              </a:ext>
            </a:extLst>
          </p:cNvPr>
          <p:cNvSpPr/>
          <p:nvPr/>
        </p:nvSpPr>
        <p:spPr>
          <a:xfrm rot="16200000">
            <a:off x="9942810"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6" name="Rectangle: Rounded Corners 5">
            <a:extLst>
              <a:ext uri="{FF2B5EF4-FFF2-40B4-BE49-F238E27FC236}">
                <a16:creationId xmlns:a16="http://schemas.microsoft.com/office/drawing/2014/main" id="{BBC71F89-0F99-4CC4-B8C9-36CBE4787AC8}"/>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1445540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E3E61-8CC0-EACE-FC3F-37CF2DD8D413}"/>
              </a:ext>
            </a:extLst>
          </p:cNvPr>
          <p:cNvSpPr>
            <a:spLocks noGrp="1"/>
          </p:cNvSpPr>
          <p:nvPr>
            <p:ph type="title"/>
          </p:nvPr>
        </p:nvSpPr>
        <p:spPr/>
        <p:txBody>
          <a:bodyPr/>
          <a:lstStyle/>
          <a:p>
            <a:r>
              <a:rPr lang="en-GB" b="1" dirty="0">
                <a:ea typeface="MS PGothic"/>
              </a:rPr>
              <a:t>Context of school</a:t>
            </a:r>
            <a:endParaRPr lang="en-GB" b="1" dirty="0"/>
          </a:p>
        </p:txBody>
      </p:sp>
      <p:pic>
        <p:nvPicPr>
          <p:cNvPr id="5" name="Picture 4" descr="A map of a city&#10;&#10;Description automatically generated">
            <a:extLst>
              <a:ext uri="{FF2B5EF4-FFF2-40B4-BE49-F238E27FC236}">
                <a16:creationId xmlns:a16="http://schemas.microsoft.com/office/drawing/2014/main" id="{F37245B9-E06B-416E-BCBE-7ABEED282128}"/>
              </a:ext>
            </a:extLst>
          </p:cNvPr>
          <p:cNvPicPr>
            <a:picLocks noChangeAspect="1"/>
          </p:cNvPicPr>
          <p:nvPr/>
        </p:nvPicPr>
        <p:blipFill rotWithShape="1">
          <a:blip r:embed="rId3"/>
          <a:srcRect l="19842"/>
          <a:stretch/>
        </p:blipFill>
        <p:spPr>
          <a:xfrm>
            <a:off x="2500544" y="1130716"/>
            <a:ext cx="3189403" cy="4972332"/>
          </a:xfrm>
          <a:prstGeom prst="rect">
            <a:avLst/>
          </a:prstGeom>
        </p:spPr>
      </p:pic>
      <p:sp>
        <p:nvSpPr>
          <p:cNvPr id="6" name="TextBox 5">
            <a:extLst>
              <a:ext uri="{FF2B5EF4-FFF2-40B4-BE49-F238E27FC236}">
                <a16:creationId xmlns:a16="http://schemas.microsoft.com/office/drawing/2014/main" id="{BCDC6D29-7F87-11C9-41F9-38EB11726AAE}"/>
              </a:ext>
            </a:extLst>
          </p:cNvPr>
          <p:cNvSpPr txBox="1"/>
          <p:nvPr/>
        </p:nvSpPr>
        <p:spPr>
          <a:xfrm>
            <a:off x="5887224" y="1366935"/>
            <a:ext cx="397891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eaLnBrk="0" fontAlgn="base" hangingPunct="0">
              <a:spcBef>
                <a:spcPct val="0"/>
              </a:spcBef>
              <a:spcAft>
                <a:spcPct val="0"/>
              </a:spcAft>
              <a:buFont typeface="Arial" panose="020B0604020202020204" pitchFamily="34" charset="0"/>
              <a:buChar char="•"/>
            </a:pPr>
            <a:r>
              <a:rPr lang="en-GB" dirty="0">
                <a:solidFill>
                  <a:srgbClr val="595959"/>
                </a:solidFill>
                <a:latin typeface="Century Gothic"/>
                <a:ea typeface="MS PGothic"/>
              </a:rPr>
              <a:t>We work closely with 5 partner primary  schools.</a:t>
            </a:r>
          </a:p>
          <a:p>
            <a:pPr marL="285750" indent="-285750" defTabSz="457200" eaLnBrk="0" fontAlgn="base" hangingPunct="0">
              <a:spcBef>
                <a:spcPct val="0"/>
              </a:spcBef>
              <a:spcAft>
                <a:spcPct val="0"/>
              </a:spcAft>
              <a:buFont typeface="Arial" panose="020B0604020202020204" pitchFamily="34" charset="0"/>
              <a:buChar char="•"/>
            </a:pPr>
            <a:endParaRPr lang="en-US" dirty="0">
              <a:solidFill>
                <a:srgbClr val="595959"/>
              </a:solidFill>
              <a:latin typeface="Century Gothic"/>
              <a:ea typeface="MS PGothic"/>
            </a:endParaRPr>
          </a:p>
          <a:p>
            <a:pPr marL="285750" indent="-285750" defTabSz="457200" eaLnBrk="0" fontAlgn="base" hangingPunct="0">
              <a:spcBef>
                <a:spcPct val="0"/>
              </a:spcBef>
              <a:spcAft>
                <a:spcPct val="0"/>
              </a:spcAft>
              <a:buFont typeface="Arial" panose="020B0604020202020204" pitchFamily="34" charset="0"/>
              <a:buChar char="•"/>
            </a:pPr>
            <a:r>
              <a:rPr lang="en-US" dirty="0">
                <a:solidFill>
                  <a:srgbClr val="595959"/>
                </a:solidFill>
                <a:latin typeface="Century Gothic"/>
                <a:ea typeface="MS PGothic"/>
              </a:rPr>
              <a:t>T</a:t>
            </a:r>
            <a:r>
              <a:rPr lang="en-GB" dirty="0">
                <a:solidFill>
                  <a:srgbClr val="595959"/>
                </a:solidFill>
                <a:latin typeface="Century Gothic"/>
                <a:ea typeface="MS PGothic"/>
              </a:rPr>
              <a:t>he majority of our pupils go onto study at Gower College with a small number going onto study at Coleg Sir Gar.</a:t>
            </a: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a:p>
            <a:pPr defTabSz="457200" eaLnBrk="0" fontAlgn="base" hangingPunct="0">
              <a:spcBef>
                <a:spcPct val="0"/>
              </a:spcBef>
              <a:spcAft>
                <a:spcPct val="0"/>
              </a:spcAft>
            </a:pPr>
            <a:endParaRPr lang="en-GB" sz="1400" dirty="0">
              <a:solidFill>
                <a:srgbClr val="595959"/>
              </a:solidFill>
              <a:latin typeface="Century Gothic" panose="020B0502020202020204" pitchFamily="34" charset="0"/>
              <a:ea typeface="MS PGothic" panose="020B0600070205080204" pitchFamily="34" charset="-128"/>
            </a:endParaRPr>
          </a:p>
        </p:txBody>
      </p:sp>
      <p:pic>
        <p:nvPicPr>
          <p:cNvPr id="2" name="Picture 1">
            <a:extLst>
              <a:ext uri="{FF2B5EF4-FFF2-40B4-BE49-F238E27FC236}">
                <a16:creationId xmlns:a16="http://schemas.microsoft.com/office/drawing/2014/main" id="{A4422B4D-A666-4B2B-A7A6-FD7CC8E0543F}"/>
              </a:ext>
            </a:extLst>
          </p:cNvPr>
          <p:cNvPicPr>
            <a:picLocks noChangeAspect="1"/>
          </p:cNvPicPr>
          <p:nvPr/>
        </p:nvPicPr>
        <p:blipFill>
          <a:blip r:embed="rId4"/>
          <a:stretch>
            <a:fillRect/>
          </a:stretch>
        </p:blipFill>
        <p:spPr>
          <a:xfrm>
            <a:off x="5887225" y="3656020"/>
            <a:ext cx="4043929" cy="1738512"/>
          </a:xfrm>
          <a:prstGeom prst="rect">
            <a:avLst/>
          </a:prstGeom>
        </p:spPr>
      </p:pic>
      <p:sp>
        <p:nvSpPr>
          <p:cNvPr id="7" name="Rectangle: Rounded Corners 6">
            <a:extLst>
              <a:ext uri="{FF2B5EF4-FFF2-40B4-BE49-F238E27FC236}">
                <a16:creationId xmlns:a16="http://schemas.microsoft.com/office/drawing/2014/main" id="{70D84F3F-9395-441A-9A3C-C169E75C43A0}"/>
              </a:ext>
            </a:extLst>
          </p:cNvPr>
          <p:cNvSpPr/>
          <p:nvPr/>
        </p:nvSpPr>
        <p:spPr>
          <a:xfrm rot="16200000">
            <a:off x="9942810"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8" name="Rectangle: Rounded Corners 7">
            <a:extLst>
              <a:ext uri="{FF2B5EF4-FFF2-40B4-BE49-F238E27FC236}">
                <a16:creationId xmlns:a16="http://schemas.microsoft.com/office/drawing/2014/main" id="{E2C9EECA-6A77-494C-B85D-3169A455E731}"/>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
        <p:nvSpPr>
          <p:cNvPr id="9" name="Rectangle: Rounded Corners 8">
            <a:extLst>
              <a:ext uri="{FF2B5EF4-FFF2-40B4-BE49-F238E27FC236}">
                <a16:creationId xmlns:a16="http://schemas.microsoft.com/office/drawing/2014/main" id="{CB13E060-416C-46AB-83AB-87A74A37DF95}"/>
              </a:ext>
            </a:extLst>
          </p:cNvPr>
          <p:cNvSpPr/>
          <p:nvPr/>
        </p:nvSpPr>
        <p:spPr>
          <a:xfrm rot="5400000">
            <a:off x="798811" y="1577218"/>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Tree>
    <p:extLst>
      <p:ext uri="{BB962C8B-B14F-4D97-AF65-F5344CB8AC3E}">
        <p14:creationId xmlns:p14="http://schemas.microsoft.com/office/powerpoint/2010/main" val="66291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D9BD4-A37F-4F13-80DF-0EB7062CC375}"/>
              </a:ext>
            </a:extLst>
          </p:cNvPr>
          <p:cNvPicPr>
            <a:picLocks noChangeAspect="1"/>
          </p:cNvPicPr>
          <p:nvPr/>
        </p:nvPicPr>
        <p:blipFill>
          <a:blip r:embed="rId3"/>
          <a:stretch>
            <a:fillRect/>
          </a:stretch>
        </p:blipFill>
        <p:spPr>
          <a:xfrm rot="21022630">
            <a:off x="2934754" y="4451476"/>
            <a:ext cx="1440803" cy="2041419"/>
          </a:xfrm>
          <a:prstGeom prst="rect">
            <a:avLst/>
          </a:prstGeom>
        </p:spPr>
      </p:pic>
      <p:pic>
        <p:nvPicPr>
          <p:cNvPr id="6" name="Picture 5">
            <a:extLst>
              <a:ext uri="{FF2B5EF4-FFF2-40B4-BE49-F238E27FC236}">
                <a16:creationId xmlns:a16="http://schemas.microsoft.com/office/drawing/2014/main" id="{5109A928-8235-4879-9616-F7CC480B5F0C}"/>
              </a:ext>
            </a:extLst>
          </p:cNvPr>
          <p:cNvPicPr>
            <a:picLocks noChangeAspect="1"/>
          </p:cNvPicPr>
          <p:nvPr/>
        </p:nvPicPr>
        <p:blipFill>
          <a:blip r:embed="rId4"/>
          <a:stretch>
            <a:fillRect/>
          </a:stretch>
        </p:blipFill>
        <p:spPr>
          <a:xfrm>
            <a:off x="2181940" y="1022278"/>
            <a:ext cx="7705227" cy="3276013"/>
          </a:xfrm>
          <a:prstGeom prst="rect">
            <a:avLst/>
          </a:prstGeom>
        </p:spPr>
      </p:pic>
      <p:pic>
        <p:nvPicPr>
          <p:cNvPr id="7" name="Picture 6">
            <a:extLst>
              <a:ext uri="{FF2B5EF4-FFF2-40B4-BE49-F238E27FC236}">
                <a16:creationId xmlns:a16="http://schemas.microsoft.com/office/drawing/2014/main" id="{357A67A7-8A50-43FC-8F45-C910E35422F0}"/>
              </a:ext>
            </a:extLst>
          </p:cNvPr>
          <p:cNvPicPr>
            <a:picLocks noChangeAspect="1"/>
          </p:cNvPicPr>
          <p:nvPr/>
        </p:nvPicPr>
        <p:blipFill>
          <a:blip r:embed="rId5"/>
          <a:stretch>
            <a:fillRect/>
          </a:stretch>
        </p:blipFill>
        <p:spPr>
          <a:xfrm>
            <a:off x="4997783" y="4122221"/>
            <a:ext cx="1899175" cy="1713502"/>
          </a:xfrm>
          <a:prstGeom prst="rect">
            <a:avLst/>
          </a:prstGeom>
        </p:spPr>
      </p:pic>
      <p:sp>
        <p:nvSpPr>
          <p:cNvPr id="8" name="Title 2">
            <a:extLst>
              <a:ext uri="{FF2B5EF4-FFF2-40B4-BE49-F238E27FC236}">
                <a16:creationId xmlns:a16="http://schemas.microsoft.com/office/drawing/2014/main" id="{D3EF055E-1B50-4D74-9F11-917FF8945DE1}"/>
              </a:ext>
            </a:extLst>
          </p:cNvPr>
          <p:cNvSpPr>
            <a:spLocks noGrp="1"/>
          </p:cNvSpPr>
          <p:nvPr>
            <p:ph type="title"/>
          </p:nvPr>
        </p:nvSpPr>
        <p:spPr>
          <a:xfrm>
            <a:off x="3084788" y="60754"/>
            <a:ext cx="7346995" cy="914400"/>
          </a:xfrm>
        </p:spPr>
        <p:txBody>
          <a:bodyPr/>
          <a:lstStyle/>
          <a:p>
            <a:r>
              <a:rPr lang="en-US" b="1" dirty="0"/>
              <a:t>Curriculum Continuum</a:t>
            </a:r>
          </a:p>
        </p:txBody>
      </p:sp>
      <p:sp>
        <p:nvSpPr>
          <p:cNvPr id="9" name="Rectangle: Rounded Corners 8">
            <a:extLst>
              <a:ext uri="{FF2B5EF4-FFF2-40B4-BE49-F238E27FC236}">
                <a16:creationId xmlns:a16="http://schemas.microsoft.com/office/drawing/2014/main" id="{AD76C8CC-DD00-4D2E-9A12-01F243BB2D86}"/>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0" name="Rectangle: Rounded Corners 9">
            <a:extLst>
              <a:ext uri="{FF2B5EF4-FFF2-40B4-BE49-F238E27FC236}">
                <a16:creationId xmlns:a16="http://schemas.microsoft.com/office/drawing/2014/main" id="{1BF576C7-4915-4110-BFEB-B64B66D7EA8E}"/>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1" name="Rectangle: Rounded Corners 10">
            <a:extLst>
              <a:ext uri="{FF2B5EF4-FFF2-40B4-BE49-F238E27FC236}">
                <a16:creationId xmlns:a16="http://schemas.microsoft.com/office/drawing/2014/main" id="{E442884A-D910-4D38-B8EF-6105E5913E94}"/>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581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p:txBody>
          <a:bodyPr/>
          <a:lstStyle/>
          <a:p>
            <a:r>
              <a:rPr lang="en-US" b="1" dirty="0"/>
              <a:t>Curriculum Continuum</a:t>
            </a:r>
          </a:p>
        </p:txBody>
      </p:sp>
      <p:sp>
        <p:nvSpPr>
          <p:cNvPr id="4" name="TextBox 3">
            <a:extLst>
              <a:ext uri="{FF2B5EF4-FFF2-40B4-BE49-F238E27FC236}">
                <a16:creationId xmlns:a16="http://schemas.microsoft.com/office/drawing/2014/main" id="{8AD962CD-D24A-4523-B2C9-E6BBD36358DE}"/>
              </a:ext>
            </a:extLst>
          </p:cNvPr>
          <p:cNvSpPr txBox="1"/>
          <p:nvPr/>
        </p:nvSpPr>
        <p:spPr>
          <a:xfrm>
            <a:off x="1685275" y="1106258"/>
            <a:ext cx="8547721" cy="738664"/>
          </a:xfrm>
          <a:prstGeom prst="rect">
            <a:avLst/>
          </a:prstGeom>
          <a:noFill/>
        </p:spPr>
        <p:txBody>
          <a:bodyPr wrap="square">
            <a:spAutoFit/>
          </a:bodyPr>
          <a:lstStyle/>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In Welsh lessons, most pupils develop a secure knowledge of a range of vocabulary which increases in complexity as they progress in their learning. </a:t>
            </a:r>
          </a:p>
          <a:p>
            <a:pPr defTabSz="457200" eaLnBrk="0" fontAlgn="base" hangingPunct="0">
              <a:spcBef>
                <a:spcPct val="0"/>
              </a:spcBef>
              <a:spcAft>
                <a:spcPct val="0"/>
              </a:spcAft>
            </a:pPr>
            <a:r>
              <a:rPr lang="en-GB" sz="1400" b="1" dirty="0">
                <a:solidFill>
                  <a:srgbClr val="000000"/>
                </a:solidFill>
                <a:latin typeface="Century Gothic" panose="020B0502020202020204" pitchFamily="34" charset="0"/>
                <a:ea typeface="MS PGothic" panose="020B0600070205080204" pitchFamily="34" charset="-128"/>
              </a:rPr>
              <a:t>Estyn Report December 2023</a:t>
            </a:r>
          </a:p>
        </p:txBody>
      </p:sp>
      <p:sp>
        <p:nvSpPr>
          <p:cNvPr id="13" name="Rectangle: Rounded Corners 12">
            <a:extLst>
              <a:ext uri="{FF2B5EF4-FFF2-40B4-BE49-F238E27FC236}">
                <a16:creationId xmlns:a16="http://schemas.microsoft.com/office/drawing/2014/main" id="{910C7615-F6C4-403E-B2A1-FE99FCB1BBEA}"/>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5" name="Rectangle: Rounded Corners 14">
            <a:extLst>
              <a:ext uri="{FF2B5EF4-FFF2-40B4-BE49-F238E27FC236}">
                <a16:creationId xmlns:a16="http://schemas.microsoft.com/office/drawing/2014/main" id="{45AD0435-E759-4953-9EC9-C7229E08B4F4}"/>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7" name="Rectangle: Rounded Corners 16">
            <a:extLst>
              <a:ext uri="{FF2B5EF4-FFF2-40B4-BE49-F238E27FC236}">
                <a16:creationId xmlns:a16="http://schemas.microsoft.com/office/drawing/2014/main" id="{5B223470-5E5F-479F-A788-644B594A1975}"/>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pic>
        <p:nvPicPr>
          <p:cNvPr id="29" name="Picture 28">
            <a:extLst>
              <a:ext uri="{FF2B5EF4-FFF2-40B4-BE49-F238E27FC236}">
                <a16:creationId xmlns:a16="http://schemas.microsoft.com/office/drawing/2014/main" id="{227411CE-33E4-44AE-A585-1AE5C52AB669}"/>
              </a:ext>
            </a:extLst>
          </p:cNvPr>
          <p:cNvPicPr>
            <a:picLocks noChangeAspect="1"/>
          </p:cNvPicPr>
          <p:nvPr/>
        </p:nvPicPr>
        <p:blipFill>
          <a:blip r:embed="rId3"/>
          <a:stretch>
            <a:fillRect/>
          </a:stretch>
        </p:blipFill>
        <p:spPr>
          <a:xfrm rot="21113494">
            <a:off x="2021879" y="2171476"/>
            <a:ext cx="1846755" cy="2615874"/>
          </a:xfrm>
          <a:prstGeom prst="rect">
            <a:avLst/>
          </a:prstGeom>
        </p:spPr>
      </p:pic>
      <p:pic>
        <p:nvPicPr>
          <p:cNvPr id="30" name="Picture 29">
            <a:extLst>
              <a:ext uri="{FF2B5EF4-FFF2-40B4-BE49-F238E27FC236}">
                <a16:creationId xmlns:a16="http://schemas.microsoft.com/office/drawing/2014/main" id="{D8108111-4AE2-4C9D-B24A-D3745BFF9E81}"/>
              </a:ext>
            </a:extLst>
          </p:cNvPr>
          <p:cNvPicPr>
            <a:picLocks noChangeAspect="1"/>
          </p:cNvPicPr>
          <p:nvPr/>
        </p:nvPicPr>
        <p:blipFill>
          <a:blip r:embed="rId4"/>
          <a:stretch>
            <a:fillRect/>
          </a:stretch>
        </p:blipFill>
        <p:spPr>
          <a:xfrm rot="21048149">
            <a:off x="2341065" y="3688555"/>
            <a:ext cx="1808324" cy="2563915"/>
          </a:xfrm>
          <a:prstGeom prst="rect">
            <a:avLst/>
          </a:prstGeom>
        </p:spPr>
      </p:pic>
      <p:pic>
        <p:nvPicPr>
          <p:cNvPr id="31" name="Picture 30">
            <a:extLst>
              <a:ext uri="{FF2B5EF4-FFF2-40B4-BE49-F238E27FC236}">
                <a16:creationId xmlns:a16="http://schemas.microsoft.com/office/drawing/2014/main" id="{7EB83891-6DFB-440E-9D9D-F611E1772807}"/>
              </a:ext>
            </a:extLst>
          </p:cNvPr>
          <p:cNvPicPr>
            <a:picLocks noChangeAspect="1"/>
          </p:cNvPicPr>
          <p:nvPr/>
        </p:nvPicPr>
        <p:blipFill>
          <a:blip r:embed="rId5"/>
          <a:stretch>
            <a:fillRect/>
          </a:stretch>
        </p:blipFill>
        <p:spPr>
          <a:xfrm rot="21052864">
            <a:off x="3983479" y="2185359"/>
            <a:ext cx="1859748" cy="2626295"/>
          </a:xfrm>
          <a:prstGeom prst="rect">
            <a:avLst/>
          </a:prstGeom>
        </p:spPr>
      </p:pic>
      <p:pic>
        <p:nvPicPr>
          <p:cNvPr id="32" name="Picture 31">
            <a:extLst>
              <a:ext uri="{FF2B5EF4-FFF2-40B4-BE49-F238E27FC236}">
                <a16:creationId xmlns:a16="http://schemas.microsoft.com/office/drawing/2014/main" id="{EA5C42FD-FF81-4099-9325-E7D983310ACC}"/>
              </a:ext>
            </a:extLst>
          </p:cNvPr>
          <p:cNvPicPr>
            <a:picLocks noChangeAspect="1"/>
          </p:cNvPicPr>
          <p:nvPr/>
        </p:nvPicPr>
        <p:blipFill>
          <a:blip r:embed="rId6"/>
          <a:stretch>
            <a:fillRect/>
          </a:stretch>
        </p:blipFill>
        <p:spPr>
          <a:xfrm rot="21052457">
            <a:off x="4244596" y="3958519"/>
            <a:ext cx="1868522" cy="2639450"/>
          </a:xfrm>
          <a:prstGeom prst="rect">
            <a:avLst/>
          </a:prstGeom>
        </p:spPr>
      </p:pic>
      <p:pic>
        <p:nvPicPr>
          <p:cNvPr id="33" name="Picture 32">
            <a:extLst>
              <a:ext uri="{FF2B5EF4-FFF2-40B4-BE49-F238E27FC236}">
                <a16:creationId xmlns:a16="http://schemas.microsoft.com/office/drawing/2014/main" id="{FFF4A0B3-77D7-4C7F-8BBD-DA2899B65FDA}"/>
              </a:ext>
            </a:extLst>
          </p:cNvPr>
          <p:cNvPicPr>
            <a:picLocks noChangeAspect="1"/>
          </p:cNvPicPr>
          <p:nvPr/>
        </p:nvPicPr>
        <p:blipFill>
          <a:blip r:embed="rId7"/>
          <a:stretch>
            <a:fillRect/>
          </a:stretch>
        </p:blipFill>
        <p:spPr>
          <a:xfrm rot="21090185">
            <a:off x="5910076" y="2155805"/>
            <a:ext cx="1892462" cy="2662649"/>
          </a:xfrm>
          <a:prstGeom prst="rect">
            <a:avLst/>
          </a:prstGeom>
        </p:spPr>
      </p:pic>
      <p:pic>
        <p:nvPicPr>
          <p:cNvPr id="34" name="Picture 33">
            <a:extLst>
              <a:ext uri="{FF2B5EF4-FFF2-40B4-BE49-F238E27FC236}">
                <a16:creationId xmlns:a16="http://schemas.microsoft.com/office/drawing/2014/main" id="{49E9A08E-7FA0-4503-9973-72F4ECB7BDB7}"/>
              </a:ext>
            </a:extLst>
          </p:cNvPr>
          <p:cNvPicPr>
            <a:picLocks noChangeAspect="1"/>
          </p:cNvPicPr>
          <p:nvPr/>
        </p:nvPicPr>
        <p:blipFill>
          <a:blip r:embed="rId8"/>
          <a:stretch>
            <a:fillRect/>
          </a:stretch>
        </p:blipFill>
        <p:spPr>
          <a:xfrm rot="21122264">
            <a:off x="6185166" y="3826194"/>
            <a:ext cx="1917368" cy="2723737"/>
          </a:xfrm>
          <a:prstGeom prst="rect">
            <a:avLst/>
          </a:prstGeom>
        </p:spPr>
      </p:pic>
      <p:pic>
        <p:nvPicPr>
          <p:cNvPr id="35" name="Picture 34">
            <a:extLst>
              <a:ext uri="{FF2B5EF4-FFF2-40B4-BE49-F238E27FC236}">
                <a16:creationId xmlns:a16="http://schemas.microsoft.com/office/drawing/2014/main" id="{316C3E1B-DF74-483C-AB9F-734EFF1A4D6C}"/>
              </a:ext>
            </a:extLst>
          </p:cNvPr>
          <p:cNvPicPr>
            <a:picLocks noChangeAspect="1"/>
          </p:cNvPicPr>
          <p:nvPr/>
        </p:nvPicPr>
        <p:blipFill>
          <a:blip r:embed="rId9"/>
          <a:stretch>
            <a:fillRect/>
          </a:stretch>
        </p:blipFill>
        <p:spPr>
          <a:xfrm rot="21080606">
            <a:off x="7869499" y="2063965"/>
            <a:ext cx="1785694" cy="2534264"/>
          </a:xfrm>
          <a:prstGeom prst="rect">
            <a:avLst/>
          </a:prstGeom>
        </p:spPr>
      </p:pic>
      <p:pic>
        <p:nvPicPr>
          <p:cNvPr id="36" name="Picture 35">
            <a:extLst>
              <a:ext uri="{FF2B5EF4-FFF2-40B4-BE49-F238E27FC236}">
                <a16:creationId xmlns:a16="http://schemas.microsoft.com/office/drawing/2014/main" id="{740246CE-A132-4750-A7A9-460A6998E5AB}"/>
              </a:ext>
            </a:extLst>
          </p:cNvPr>
          <p:cNvPicPr>
            <a:picLocks noChangeAspect="1"/>
          </p:cNvPicPr>
          <p:nvPr/>
        </p:nvPicPr>
        <p:blipFill>
          <a:blip r:embed="rId10"/>
          <a:stretch>
            <a:fillRect/>
          </a:stretch>
        </p:blipFill>
        <p:spPr>
          <a:xfrm rot="21048055">
            <a:off x="8178348" y="3891288"/>
            <a:ext cx="1872255" cy="2642927"/>
          </a:xfrm>
          <a:prstGeom prst="rect">
            <a:avLst/>
          </a:prstGeom>
        </p:spPr>
      </p:pic>
    </p:spTree>
    <p:extLst>
      <p:ext uri="{BB962C8B-B14F-4D97-AF65-F5344CB8AC3E}">
        <p14:creationId xmlns:p14="http://schemas.microsoft.com/office/powerpoint/2010/main" val="14620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heel(1)">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heel(1)">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2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heel(1)">
                                      <p:cBhvr>
                                        <p:cTn id="31" dur="2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heel(1)">
                                      <p:cBhvr>
                                        <p:cTn id="36" dur="2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heel(1)">
                                      <p:cBhvr>
                                        <p:cTn id="4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96D23-60CF-4D1A-8E92-04610D3AE35A}"/>
              </a:ext>
            </a:extLst>
          </p:cNvPr>
          <p:cNvPicPr>
            <a:picLocks noChangeAspect="1"/>
          </p:cNvPicPr>
          <p:nvPr/>
        </p:nvPicPr>
        <p:blipFill>
          <a:blip r:embed="rId3"/>
          <a:stretch>
            <a:fillRect/>
          </a:stretch>
        </p:blipFill>
        <p:spPr>
          <a:xfrm>
            <a:off x="2245166" y="1137021"/>
            <a:ext cx="3713429" cy="483355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B774E42-0757-4075-A064-65C9AB2A0C39}"/>
              </a:ext>
            </a:extLst>
          </p:cNvPr>
          <p:cNvPicPr>
            <a:picLocks noChangeAspect="1"/>
          </p:cNvPicPr>
          <p:nvPr/>
        </p:nvPicPr>
        <p:blipFill>
          <a:blip r:embed="rId4"/>
          <a:stretch>
            <a:fillRect/>
          </a:stretch>
        </p:blipFill>
        <p:spPr>
          <a:xfrm>
            <a:off x="6137031" y="1166070"/>
            <a:ext cx="3870144" cy="4789537"/>
          </a:xfrm>
          <a:prstGeom prst="rect">
            <a:avLst/>
          </a:prstGeom>
          <a:ln w="88900">
            <a:solidFill>
              <a:schemeClr val="tx1"/>
            </a:solidFill>
          </a:ln>
        </p:spPr>
      </p:pic>
      <p:sp>
        <p:nvSpPr>
          <p:cNvPr id="6" name="Title 2">
            <a:extLst>
              <a:ext uri="{FF2B5EF4-FFF2-40B4-BE49-F238E27FC236}">
                <a16:creationId xmlns:a16="http://schemas.microsoft.com/office/drawing/2014/main" id="{0BD70C9E-A105-40C8-AE7B-DF469F931602}"/>
              </a:ext>
            </a:extLst>
          </p:cNvPr>
          <p:cNvSpPr>
            <a:spLocks noGrp="1"/>
          </p:cNvSpPr>
          <p:nvPr>
            <p:ph type="title"/>
          </p:nvPr>
        </p:nvSpPr>
        <p:spPr>
          <a:xfrm>
            <a:off x="3084788" y="60754"/>
            <a:ext cx="7346995" cy="914400"/>
          </a:xfrm>
        </p:spPr>
        <p:txBody>
          <a:bodyPr/>
          <a:lstStyle/>
          <a:p>
            <a:r>
              <a:rPr lang="en-US" b="1" dirty="0"/>
              <a:t>Curriculum Continuum</a:t>
            </a:r>
          </a:p>
        </p:txBody>
      </p:sp>
      <p:sp>
        <p:nvSpPr>
          <p:cNvPr id="9" name="Rectangle 8">
            <a:extLst>
              <a:ext uri="{FF2B5EF4-FFF2-40B4-BE49-F238E27FC236}">
                <a16:creationId xmlns:a16="http://schemas.microsoft.com/office/drawing/2014/main" id="{AB003C6B-7ECE-44E6-8BE0-1AB50182F302}"/>
              </a:ext>
            </a:extLst>
          </p:cNvPr>
          <p:cNvSpPr/>
          <p:nvPr/>
        </p:nvSpPr>
        <p:spPr>
          <a:xfrm>
            <a:off x="1524000" y="975154"/>
            <a:ext cx="9144000" cy="5882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GB">
              <a:solidFill>
                <a:srgbClr val="FFFFFF"/>
              </a:solidFill>
              <a:latin typeface="Century Gothic"/>
            </a:endParaRPr>
          </a:p>
        </p:txBody>
      </p:sp>
      <p:sp>
        <p:nvSpPr>
          <p:cNvPr id="12" name="Rectangle: Rounded Corners 11">
            <a:extLst>
              <a:ext uri="{FF2B5EF4-FFF2-40B4-BE49-F238E27FC236}">
                <a16:creationId xmlns:a16="http://schemas.microsoft.com/office/drawing/2014/main" id="{063A4572-3C3A-4DAB-A80D-6A8479467009}"/>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4" name="Rectangle: Rounded Corners 13">
            <a:extLst>
              <a:ext uri="{FF2B5EF4-FFF2-40B4-BE49-F238E27FC236}">
                <a16:creationId xmlns:a16="http://schemas.microsoft.com/office/drawing/2014/main" id="{6777FBBB-D978-423B-BD61-BE0C61C0ACE2}"/>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6" name="Rectangle: Rounded Corners 15">
            <a:extLst>
              <a:ext uri="{FF2B5EF4-FFF2-40B4-BE49-F238E27FC236}">
                <a16:creationId xmlns:a16="http://schemas.microsoft.com/office/drawing/2014/main" id="{FAED366B-7785-423E-A23F-2AC5BF0C2F48}"/>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pic>
        <p:nvPicPr>
          <p:cNvPr id="17" name="Picture 16">
            <a:extLst>
              <a:ext uri="{FF2B5EF4-FFF2-40B4-BE49-F238E27FC236}">
                <a16:creationId xmlns:a16="http://schemas.microsoft.com/office/drawing/2014/main" id="{E3EA7664-1C81-4C48-A3C9-AAF15D5B62E2}"/>
              </a:ext>
            </a:extLst>
          </p:cNvPr>
          <p:cNvPicPr>
            <a:picLocks noChangeAspect="1"/>
          </p:cNvPicPr>
          <p:nvPr/>
        </p:nvPicPr>
        <p:blipFill>
          <a:blip r:embed="rId5"/>
          <a:stretch>
            <a:fillRect/>
          </a:stretch>
        </p:blipFill>
        <p:spPr>
          <a:xfrm rot="20843030">
            <a:off x="2171207" y="1368620"/>
            <a:ext cx="2228378" cy="3157305"/>
          </a:xfrm>
          <a:prstGeom prst="rect">
            <a:avLst/>
          </a:prstGeom>
        </p:spPr>
      </p:pic>
      <p:pic>
        <p:nvPicPr>
          <p:cNvPr id="18" name="Picture 17">
            <a:extLst>
              <a:ext uri="{FF2B5EF4-FFF2-40B4-BE49-F238E27FC236}">
                <a16:creationId xmlns:a16="http://schemas.microsoft.com/office/drawing/2014/main" id="{30A3BC16-9393-4E40-8A88-BEA76E0C5ADC}"/>
              </a:ext>
            </a:extLst>
          </p:cNvPr>
          <p:cNvPicPr>
            <a:picLocks noChangeAspect="1"/>
          </p:cNvPicPr>
          <p:nvPr/>
        </p:nvPicPr>
        <p:blipFill>
          <a:blip r:embed="rId6"/>
          <a:stretch>
            <a:fillRect/>
          </a:stretch>
        </p:blipFill>
        <p:spPr>
          <a:xfrm rot="20838953">
            <a:off x="3780711" y="2777571"/>
            <a:ext cx="2227308" cy="3140140"/>
          </a:xfrm>
          <a:prstGeom prst="rect">
            <a:avLst/>
          </a:prstGeom>
        </p:spPr>
      </p:pic>
      <p:pic>
        <p:nvPicPr>
          <p:cNvPr id="19" name="Picture 18">
            <a:extLst>
              <a:ext uri="{FF2B5EF4-FFF2-40B4-BE49-F238E27FC236}">
                <a16:creationId xmlns:a16="http://schemas.microsoft.com/office/drawing/2014/main" id="{B545C0F0-EA6E-470D-854B-58949832F3A9}"/>
              </a:ext>
            </a:extLst>
          </p:cNvPr>
          <p:cNvPicPr>
            <a:picLocks noChangeAspect="1"/>
          </p:cNvPicPr>
          <p:nvPr/>
        </p:nvPicPr>
        <p:blipFill>
          <a:blip r:embed="rId7"/>
          <a:stretch>
            <a:fillRect/>
          </a:stretch>
        </p:blipFill>
        <p:spPr>
          <a:xfrm rot="1092888">
            <a:off x="7523422" y="1477050"/>
            <a:ext cx="2224130" cy="3168336"/>
          </a:xfrm>
          <a:prstGeom prst="rect">
            <a:avLst/>
          </a:prstGeom>
        </p:spPr>
      </p:pic>
      <p:pic>
        <p:nvPicPr>
          <p:cNvPr id="20" name="Picture 19">
            <a:extLst>
              <a:ext uri="{FF2B5EF4-FFF2-40B4-BE49-F238E27FC236}">
                <a16:creationId xmlns:a16="http://schemas.microsoft.com/office/drawing/2014/main" id="{2403C908-163C-41F6-8C31-A3C9A114D23B}"/>
              </a:ext>
            </a:extLst>
          </p:cNvPr>
          <p:cNvPicPr>
            <a:picLocks noChangeAspect="1"/>
          </p:cNvPicPr>
          <p:nvPr/>
        </p:nvPicPr>
        <p:blipFill>
          <a:blip r:embed="rId8"/>
          <a:stretch>
            <a:fillRect/>
          </a:stretch>
        </p:blipFill>
        <p:spPr>
          <a:xfrm rot="1095628">
            <a:off x="6062361" y="2998357"/>
            <a:ext cx="2218448" cy="3138039"/>
          </a:xfrm>
          <a:prstGeom prst="rect">
            <a:avLst/>
          </a:prstGeom>
        </p:spPr>
      </p:pic>
    </p:spTree>
    <p:extLst>
      <p:ext uri="{BB962C8B-B14F-4D97-AF65-F5344CB8AC3E}">
        <p14:creationId xmlns:p14="http://schemas.microsoft.com/office/powerpoint/2010/main" val="340407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p:txBody>
          <a:bodyPr/>
          <a:lstStyle/>
          <a:p>
            <a:r>
              <a:rPr lang="en-US" b="1" dirty="0"/>
              <a:t>Language Skills - </a:t>
            </a:r>
            <a:r>
              <a:rPr lang="en-US" b="1" dirty="0" err="1"/>
              <a:t>Siarad</a:t>
            </a:r>
            <a:endParaRPr lang="en-US" b="1" dirty="0"/>
          </a:p>
        </p:txBody>
      </p:sp>
      <p:sp>
        <p:nvSpPr>
          <p:cNvPr id="4" name="TextBox 3">
            <a:extLst>
              <a:ext uri="{FF2B5EF4-FFF2-40B4-BE49-F238E27FC236}">
                <a16:creationId xmlns:a16="http://schemas.microsoft.com/office/drawing/2014/main" id="{8AD962CD-D24A-4523-B2C9-E6BBD36358DE}"/>
              </a:ext>
            </a:extLst>
          </p:cNvPr>
          <p:cNvSpPr txBox="1"/>
          <p:nvPr/>
        </p:nvSpPr>
        <p:spPr>
          <a:xfrm>
            <a:off x="2198703" y="1106259"/>
            <a:ext cx="8034292" cy="1169551"/>
          </a:xfrm>
          <a:prstGeom prst="rect">
            <a:avLst/>
          </a:prstGeom>
          <a:noFill/>
        </p:spPr>
        <p:txBody>
          <a:bodyPr wrap="square">
            <a:spAutoFit/>
          </a:bodyPr>
          <a:lstStyle/>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The majority of pupils demonstrate a sound understanding when listening to spoken Welsh and are able to respond appropriately. </a:t>
            </a:r>
          </a:p>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A few can respond more spontaneously and use more adventurous vocabulary and sentence structures. </a:t>
            </a:r>
          </a:p>
          <a:p>
            <a:pPr defTabSz="457200" eaLnBrk="0" fontAlgn="base" hangingPunct="0">
              <a:spcBef>
                <a:spcPct val="0"/>
              </a:spcBef>
              <a:spcAft>
                <a:spcPct val="0"/>
              </a:spcAft>
            </a:pPr>
            <a:r>
              <a:rPr lang="en-GB" sz="1400" b="1" dirty="0">
                <a:solidFill>
                  <a:srgbClr val="000000"/>
                </a:solidFill>
                <a:latin typeface="Century Gothic" panose="020B0502020202020204" pitchFamily="34" charset="0"/>
                <a:ea typeface="MS PGothic" panose="020B0600070205080204" pitchFamily="34" charset="-128"/>
              </a:rPr>
              <a:t>Estyn Report December 2023</a:t>
            </a:r>
          </a:p>
        </p:txBody>
      </p:sp>
      <p:pic>
        <p:nvPicPr>
          <p:cNvPr id="6" name="Picture 5">
            <a:extLst>
              <a:ext uri="{FF2B5EF4-FFF2-40B4-BE49-F238E27FC236}">
                <a16:creationId xmlns:a16="http://schemas.microsoft.com/office/drawing/2014/main" id="{A7389F5C-3D5B-4051-9EDF-286B31EC501E}"/>
              </a:ext>
            </a:extLst>
          </p:cNvPr>
          <p:cNvPicPr>
            <a:picLocks noChangeAspect="1"/>
          </p:cNvPicPr>
          <p:nvPr/>
        </p:nvPicPr>
        <p:blipFill>
          <a:blip r:embed="rId3"/>
          <a:stretch>
            <a:fillRect/>
          </a:stretch>
        </p:blipFill>
        <p:spPr>
          <a:xfrm>
            <a:off x="2490512" y="2896712"/>
            <a:ext cx="3573531" cy="2083280"/>
          </a:xfrm>
          <a:prstGeom prst="rect">
            <a:avLst/>
          </a:prstGeom>
        </p:spPr>
      </p:pic>
      <p:pic>
        <p:nvPicPr>
          <p:cNvPr id="10" name="Picture 9">
            <a:extLst>
              <a:ext uri="{FF2B5EF4-FFF2-40B4-BE49-F238E27FC236}">
                <a16:creationId xmlns:a16="http://schemas.microsoft.com/office/drawing/2014/main" id="{0CFD30AA-288C-4A10-828D-01AA09EAC15E}"/>
              </a:ext>
            </a:extLst>
          </p:cNvPr>
          <p:cNvPicPr>
            <a:picLocks noChangeAspect="1"/>
          </p:cNvPicPr>
          <p:nvPr/>
        </p:nvPicPr>
        <p:blipFill>
          <a:blip r:embed="rId4"/>
          <a:stretch>
            <a:fillRect/>
          </a:stretch>
        </p:blipFill>
        <p:spPr>
          <a:xfrm>
            <a:off x="6156965" y="2844225"/>
            <a:ext cx="3724152" cy="2083280"/>
          </a:xfrm>
          <a:prstGeom prst="rect">
            <a:avLst/>
          </a:prstGeom>
        </p:spPr>
      </p:pic>
      <p:pic>
        <p:nvPicPr>
          <p:cNvPr id="13" name="Picture 12">
            <a:extLst>
              <a:ext uri="{FF2B5EF4-FFF2-40B4-BE49-F238E27FC236}">
                <a16:creationId xmlns:a16="http://schemas.microsoft.com/office/drawing/2014/main" id="{D9E9EF89-2489-47D2-93FF-39D1DFC94FC8}"/>
              </a:ext>
            </a:extLst>
          </p:cNvPr>
          <p:cNvPicPr>
            <a:picLocks noChangeAspect="1"/>
          </p:cNvPicPr>
          <p:nvPr/>
        </p:nvPicPr>
        <p:blipFill>
          <a:blip r:embed="rId5"/>
          <a:stretch>
            <a:fillRect/>
          </a:stretch>
        </p:blipFill>
        <p:spPr>
          <a:xfrm>
            <a:off x="2490512" y="2727640"/>
            <a:ext cx="3573531" cy="3053389"/>
          </a:xfrm>
          <a:prstGeom prst="rect">
            <a:avLst/>
          </a:prstGeom>
        </p:spPr>
      </p:pic>
      <p:pic>
        <p:nvPicPr>
          <p:cNvPr id="15" name="Picture 14">
            <a:extLst>
              <a:ext uri="{FF2B5EF4-FFF2-40B4-BE49-F238E27FC236}">
                <a16:creationId xmlns:a16="http://schemas.microsoft.com/office/drawing/2014/main" id="{F510D925-0155-4423-9A06-A903C060F8F4}"/>
              </a:ext>
            </a:extLst>
          </p:cNvPr>
          <p:cNvPicPr>
            <a:picLocks noChangeAspect="1"/>
          </p:cNvPicPr>
          <p:nvPr/>
        </p:nvPicPr>
        <p:blipFill rotWithShape="1">
          <a:blip r:embed="rId6"/>
          <a:srcRect t="11892" b="4821"/>
          <a:stretch/>
        </p:blipFill>
        <p:spPr>
          <a:xfrm rot="16200000">
            <a:off x="6761002" y="2078800"/>
            <a:ext cx="2509976" cy="3712148"/>
          </a:xfrm>
          <a:prstGeom prst="rect">
            <a:avLst/>
          </a:prstGeom>
        </p:spPr>
      </p:pic>
      <p:pic>
        <p:nvPicPr>
          <p:cNvPr id="8" name="Picture 7">
            <a:extLst>
              <a:ext uri="{FF2B5EF4-FFF2-40B4-BE49-F238E27FC236}">
                <a16:creationId xmlns:a16="http://schemas.microsoft.com/office/drawing/2014/main" id="{A8969BB3-296F-4EAB-8AD9-780B1BB00CD2}"/>
              </a:ext>
            </a:extLst>
          </p:cNvPr>
          <p:cNvPicPr>
            <a:picLocks noChangeAspect="1"/>
          </p:cNvPicPr>
          <p:nvPr/>
        </p:nvPicPr>
        <p:blipFill>
          <a:blip r:embed="rId7"/>
          <a:stretch>
            <a:fillRect/>
          </a:stretch>
        </p:blipFill>
        <p:spPr>
          <a:xfrm>
            <a:off x="2467710" y="2733543"/>
            <a:ext cx="3596332" cy="3128368"/>
          </a:xfrm>
          <a:prstGeom prst="rect">
            <a:avLst/>
          </a:prstGeom>
        </p:spPr>
      </p:pic>
      <p:pic>
        <p:nvPicPr>
          <p:cNvPr id="11" name="Picture 10">
            <a:extLst>
              <a:ext uri="{FF2B5EF4-FFF2-40B4-BE49-F238E27FC236}">
                <a16:creationId xmlns:a16="http://schemas.microsoft.com/office/drawing/2014/main" id="{F3069813-46EA-4D8C-BBCA-9B6764D27F1B}"/>
              </a:ext>
            </a:extLst>
          </p:cNvPr>
          <p:cNvPicPr>
            <a:picLocks noChangeAspect="1"/>
          </p:cNvPicPr>
          <p:nvPr/>
        </p:nvPicPr>
        <p:blipFill>
          <a:blip r:embed="rId8"/>
          <a:stretch>
            <a:fillRect/>
          </a:stretch>
        </p:blipFill>
        <p:spPr>
          <a:xfrm>
            <a:off x="6096000" y="2592109"/>
            <a:ext cx="3804862" cy="3269803"/>
          </a:xfrm>
          <a:prstGeom prst="rect">
            <a:avLst/>
          </a:prstGeom>
        </p:spPr>
      </p:pic>
      <p:sp>
        <p:nvSpPr>
          <p:cNvPr id="12" name="Rectangle: Rounded Corners 11">
            <a:extLst>
              <a:ext uri="{FF2B5EF4-FFF2-40B4-BE49-F238E27FC236}">
                <a16:creationId xmlns:a16="http://schemas.microsoft.com/office/drawing/2014/main" id="{EDF924EF-1E8E-4FAA-8CD4-AF2C59706104}"/>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4" name="Rectangle: Rounded Corners 13">
            <a:extLst>
              <a:ext uri="{FF2B5EF4-FFF2-40B4-BE49-F238E27FC236}">
                <a16:creationId xmlns:a16="http://schemas.microsoft.com/office/drawing/2014/main" id="{08178628-069D-4050-998E-5F6DC1A87F02}"/>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6" name="Rectangle: Rounded Corners 15">
            <a:extLst>
              <a:ext uri="{FF2B5EF4-FFF2-40B4-BE49-F238E27FC236}">
                <a16:creationId xmlns:a16="http://schemas.microsoft.com/office/drawing/2014/main" id="{6A390598-BBF3-4B9F-B033-84438137EC89}"/>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10726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p:txBody>
          <a:bodyPr/>
          <a:lstStyle/>
          <a:p>
            <a:r>
              <a:rPr lang="en-US" b="1" dirty="0"/>
              <a:t>Language Skills - </a:t>
            </a:r>
            <a:r>
              <a:rPr lang="en-US" b="1" dirty="0" err="1"/>
              <a:t>Darllen</a:t>
            </a:r>
            <a:endParaRPr lang="en-US" b="1" dirty="0"/>
          </a:p>
        </p:txBody>
      </p:sp>
      <p:sp>
        <p:nvSpPr>
          <p:cNvPr id="4" name="TextBox 3">
            <a:extLst>
              <a:ext uri="{FF2B5EF4-FFF2-40B4-BE49-F238E27FC236}">
                <a16:creationId xmlns:a16="http://schemas.microsoft.com/office/drawing/2014/main" id="{8AD962CD-D24A-4523-B2C9-E6BBD36358DE}"/>
              </a:ext>
            </a:extLst>
          </p:cNvPr>
          <p:cNvSpPr txBox="1"/>
          <p:nvPr/>
        </p:nvSpPr>
        <p:spPr>
          <a:xfrm>
            <a:off x="2030027" y="1106258"/>
            <a:ext cx="8202968" cy="738664"/>
          </a:xfrm>
          <a:prstGeom prst="rect">
            <a:avLst/>
          </a:prstGeom>
          <a:noFill/>
        </p:spPr>
        <p:txBody>
          <a:bodyPr wrap="square">
            <a:spAutoFit/>
          </a:bodyPr>
          <a:lstStyle/>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Many pupils use a variety of reading strategies to gather information and improve their Welsh vocabulary. </a:t>
            </a:r>
          </a:p>
          <a:p>
            <a:pPr defTabSz="457200" eaLnBrk="0" fontAlgn="base" hangingPunct="0">
              <a:spcBef>
                <a:spcPct val="0"/>
              </a:spcBef>
              <a:spcAft>
                <a:spcPct val="0"/>
              </a:spcAft>
            </a:pPr>
            <a:r>
              <a:rPr lang="en-GB" sz="1400" b="1" dirty="0">
                <a:solidFill>
                  <a:srgbClr val="000000"/>
                </a:solidFill>
                <a:latin typeface="Century Gothic" panose="020B0502020202020204" pitchFamily="34" charset="0"/>
                <a:ea typeface="MS PGothic" panose="020B0600070205080204" pitchFamily="34" charset="-128"/>
              </a:rPr>
              <a:t>Estyn Report December 2023</a:t>
            </a:r>
          </a:p>
        </p:txBody>
      </p:sp>
      <p:pic>
        <p:nvPicPr>
          <p:cNvPr id="5" name="Picture 4">
            <a:extLst>
              <a:ext uri="{FF2B5EF4-FFF2-40B4-BE49-F238E27FC236}">
                <a16:creationId xmlns:a16="http://schemas.microsoft.com/office/drawing/2014/main" id="{01FA4FDA-458C-4BDA-9157-CCACC366822A}"/>
              </a:ext>
            </a:extLst>
          </p:cNvPr>
          <p:cNvPicPr>
            <a:picLocks noChangeAspect="1"/>
          </p:cNvPicPr>
          <p:nvPr/>
        </p:nvPicPr>
        <p:blipFill>
          <a:blip r:embed="rId3"/>
          <a:stretch>
            <a:fillRect/>
          </a:stretch>
        </p:blipFill>
        <p:spPr>
          <a:xfrm>
            <a:off x="2689780" y="2093346"/>
            <a:ext cx="7001189" cy="4162289"/>
          </a:xfrm>
          <a:prstGeom prst="rect">
            <a:avLst/>
          </a:prstGeom>
        </p:spPr>
      </p:pic>
      <p:pic>
        <p:nvPicPr>
          <p:cNvPr id="6" name="Picture 5">
            <a:extLst>
              <a:ext uri="{FF2B5EF4-FFF2-40B4-BE49-F238E27FC236}">
                <a16:creationId xmlns:a16="http://schemas.microsoft.com/office/drawing/2014/main" id="{EC0220CA-523B-498F-98AA-377F68B965BD}"/>
              </a:ext>
            </a:extLst>
          </p:cNvPr>
          <p:cNvPicPr>
            <a:picLocks noChangeAspect="1"/>
          </p:cNvPicPr>
          <p:nvPr/>
        </p:nvPicPr>
        <p:blipFill>
          <a:blip r:embed="rId4"/>
          <a:stretch>
            <a:fillRect/>
          </a:stretch>
        </p:blipFill>
        <p:spPr>
          <a:xfrm>
            <a:off x="2695075" y="2093345"/>
            <a:ext cx="6180225" cy="4162289"/>
          </a:xfrm>
          <a:prstGeom prst="rect">
            <a:avLst/>
          </a:prstGeom>
        </p:spPr>
      </p:pic>
      <p:pic>
        <p:nvPicPr>
          <p:cNvPr id="13" name="Picture 12">
            <a:extLst>
              <a:ext uri="{FF2B5EF4-FFF2-40B4-BE49-F238E27FC236}">
                <a16:creationId xmlns:a16="http://schemas.microsoft.com/office/drawing/2014/main" id="{0414A932-9B6B-4D2D-8BB3-96BFE093E138}"/>
              </a:ext>
            </a:extLst>
          </p:cNvPr>
          <p:cNvPicPr>
            <a:picLocks noChangeAspect="1"/>
          </p:cNvPicPr>
          <p:nvPr/>
        </p:nvPicPr>
        <p:blipFill>
          <a:blip r:embed="rId5"/>
          <a:stretch>
            <a:fillRect/>
          </a:stretch>
        </p:blipFill>
        <p:spPr>
          <a:xfrm>
            <a:off x="2689781" y="2143316"/>
            <a:ext cx="7067031" cy="4112315"/>
          </a:xfrm>
          <a:prstGeom prst="rect">
            <a:avLst/>
          </a:prstGeom>
        </p:spPr>
      </p:pic>
      <p:pic>
        <p:nvPicPr>
          <p:cNvPr id="11" name="Picture 10">
            <a:extLst>
              <a:ext uri="{FF2B5EF4-FFF2-40B4-BE49-F238E27FC236}">
                <a16:creationId xmlns:a16="http://schemas.microsoft.com/office/drawing/2014/main" id="{94D96663-B386-4C40-9952-B6078F2ADD6A}"/>
              </a:ext>
            </a:extLst>
          </p:cNvPr>
          <p:cNvPicPr>
            <a:picLocks noChangeAspect="1"/>
          </p:cNvPicPr>
          <p:nvPr/>
        </p:nvPicPr>
        <p:blipFill>
          <a:blip r:embed="rId6"/>
          <a:stretch>
            <a:fillRect/>
          </a:stretch>
        </p:blipFill>
        <p:spPr>
          <a:xfrm>
            <a:off x="2694146" y="2138065"/>
            <a:ext cx="7063299" cy="4117565"/>
          </a:xfrm>
          <a:prstGeom prst="rect">
            <a:avLst/>
          </a:prstGeom>
        </p:spPr>
      </p:pic>
      <p:sp>
        <p:nvSpPr>
          <p:cNvPr id="8" name="Rectangle: Rounded Corners 7">
            <a:extLst>
              <a:ext uri="{FF2B5EF4-FFF2-40B4-BE49-F238E27FC236}">
                <a16:creationId xmlns:a16="http://schemas.microsoft.com/office/drawing/2014/main" id="{8AE44E90-025E-4C4B-B84E-425CF83937E5}"/>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9" name="Rectangle: Rounded Corners 8">
            <a:extLst>
              <a:ext uri="{FF2B5EF4-FFF2-40B4-BE49-F238E27FC236}">
                <a16:creationId xmlns:a16="http://schemas.microsoft.com/office/drawing/2014/main" id="{EC7C7152-444D-4C8E-A434-FFB32DA8335C}"/>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0" name="Rectangle: Rounded Corners 9">
            <a:extLst>
              <a:ext uri="{FF2B5EF4-FFF2-40B4-BE49-F238E27FC236}">
                <a16:creationId xmlns:a16="http://schemas.microsoft.com/office/drawing/2014/main" id="{CC13D70C-03CC-4CCB-AD0B-8D1362EA9F54}"/>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30887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DCF35-1205-4F25-A8E0-9444E71A14E5}"/>
              </a:ext>
            </a:extLst>
          </p:cNvPr>
          <p:cNvSpPr>
            <a:spLocks noGrp="1"/>
          </p:cNvSpPr>
          <p:nvPr>
            <p:ph type="title"/>
          </p:nvPr>
        </p:nvSpPr>
        <p:spPr>
          <a:xfrm>
            <a:off x="2186731" y="60754"/>
            <a:ext cx="8245052" cy="914400"/>
          </a:xfrm>
        </p:spPr>
        <p:txBody>
          <a:bodyPr/>
          <a:lstStyle/>
          <a:p>
            <a:r>
              <a:rPr lang="en-US" b="1" dirty="0"/>
              <a:t>Language Skills - </a:t>
            </a:r>
            <a:r>
              <a:rPr lang="en-US" b="1" dirty="0" err="1"/>
              <a:t>Ysgrifennu</a:t>
            </a:r>
            <a:endParaRPr lang="en-US" b="1" dirty="0"/>
          </a:p>
        </p:txBody>
      </p:sp>
      <p:sp>
        <p:nvSpPr>
          <p:cNvPr id="4" name="TextBox 3">
            <a:extLst>
              <a:ext uri="{FF2B5EF4-FFF2-40B4-BE49-F238E27FC236}">
                <a16:creationId xmlns:a16="http://schemas.microsoft.com/office/drawing/2014/main" id="{8AD962CD-D24A-4523-B2C9-E6BBD36358DE}"/>
              </a:ext>
            </a:extLst>
          </p:cNvPr>
          <p:cNvSpPr txBox="1"/>
          <p:nvPr/>
        </p:nvSpPr>
        <p:spPr>
          <a:xfrm>
            <a:off x="1685274" y="1106258"/>
            <a:ext cx="8370330" cy="738664"/>
          </a:xfrm>
          <a:prstGeom prst="rect">
            <a:avLst/>
          </a:prstGeom>
          <a:noFill/>
        </p:spPr>
        <p:txBody>
          <a:bodyPr wrap="square">
            <a:spAutoFit/>
          </a:bodyPr>
          <a:lstStyle/>
          <a:p>
            <a:pPr defTabSz="457200" eaLnBrk="0" fontAlgn="base" hangingPunct="0">
              <a:spcBef>
                <a:spcPct val="0"/>
              </a:spcBef>
              <a:spcAft>
                <a:spcPct val="0"/>
              </a:spcAft>
            </a:pPr>
            <a:r>
              <a:rPr lang="en-GB" sz="1400" dirty="0">
                <a:solidFill>
                  <a:srgbClr val="000000"/>
                </a:solidFill>
                <a:latin typeface="Century Gothic" panose="020B0502020202020204" pitchFamily="34" charset="0"/>
                <a:ea typeface="MS PGothic" panose="020B0600070205080204" pitchFamily="34" charset="-128"/>
              </a:rPr>
              <a:t>Pupils write using a suitable range of sentence structures, and a few pupils write extensively and are increasingly creative with their vocabulary choices.</a:t>
            </a:r>
          </a:p>
          <a:p>
            <a:pPr defTabSz="457200" eaLnBrk="0" fontAlgn="base" hangingPunct="0">
              <a:spcBef>
                <a:spcPct val="0"/>
              </a:spcBef>
              <a:spcAft>
                <a:spcPct val="0"/>
              </a:spcAft>
            </a:pPr>
            <a:r>
              <a:rPr lang="en-GB" sz="1400" b="1" dirty="0">
                <a:solidFill>
                  <a:srgbClr val="000000"/>
                </a:solidFill>
                <a:latin typeface="Century Gothic" panose="020B0502020202020204" pitchFamily="34" charset="0"/>
                <a:ea typeface="MS PGothic" panose="020B0600070205080204" pitchFamily="34" charset="-128"/>
              </a:rPr>
              <a:t>Estyn Report December 2023</a:t>
            </a:r>
          </a:p>
        </p:txBody>
      </p:sp>
      <p:pic>
        <p:nvPicPr>
          <p:cNvPr id="5" name="Picture 4">
            <a:extLst>
              <a:ext uri="{FF2B5EF4-FFF2-40B4-BE49-F238E27FC236}">
                <a16:creationId xmlns:a16="http://schemas.microsoft.com/office/drawing/2014/main" id="{62EC7259-D97C-4405-8963-B9F00C62D4A2}"/>
              </a:ext>
            </a:extLst>
          </p:cNvPr>
          <p:cNvPicPr>
            <a:picLocks noChangeAspect="1"/>
          </p:cNvPicPr>
          <p:nvPr/>
        </p:nvPicPr>
        <p:blipFill>
          <a:blip r:embed="rId3"/>
          <a:stretch>
            <a:fillRect/>
          </a:stretch>
        </p:blipFill>
        <p:spPr>
          <a:xfrm>
            <a:off x="2593960" y="1911833"/>
            <a:ext cx="7004080" cy="4044609"/>
          </a:xfrm>
          <a:prstGeom prst="rect">
            <a:avLst/>
          </a:prstGeom>
        </p:spPr>
      </p:pic>
      <p:pic>
        <p:nvPicPr>
          <p:cNvPr id="7" name="Picture 6">
            <a:extLst>
              <a:ext uri="{FF2B5EF4-FFF2-40B4-BE49-F238E27FC236}">
                <a16:creationId xmlns:a16="http://schemas.microsoft.com/office/drawing/2014/main" id="{454A170B-6DD4-4294-8455-4CE4084B926E}"/>
              </a:ext>
            </a:extLst>
          </p:cNvPr>
          <p:cNvPicPr>
            <a:picLocks noChangeAspect="1"/>
          </p:cNvPicPr>
          <p:nvPr/>
        </p:nvPicPr>
        <p:blipFill>
          <a:blip r:embed="rId4"/>
          <a:stretch>
            <a:fillRect/>
          </a:stretch>
        </p:blipFill>
        <p:spPr>
          <a:xfrm>
            <a:off x="2588811" y="1862886"/>
            <a:ext cx="7038945" cy="4134389"/>
          </a:xfrm>
          <a:prstGeom prst="rect">
            <a:avLst/>
          </a:prstGeom>
        </p:spPr>
      </p:pic>
      <p:pic>
        <p:nvPicPr>
          <p:cNvPr id="9" name="Picture 8">
            <a:extLst>
              <a:ext uri="{FF2B5EF4-FFF2-40B4-BE49-F238E27FC236}">
                <a16:creationId xmlns:a16="http://schemas.microsoft.com/office/drawing/2014/main" id="{93993CE3-E16D-4221-BDD3-E9668F9AD33D}"/>
              </a:ext>
            </a:extLst>
          </p:cNvPr>
          <p:cNvPicPr>
            <a:picLocks noChangeAspect="1"/>
          </p:cNvPicPr>
          <p:nvPr/>
        </p:nvPicPr>
        <p:blipFill rotWithShape="1">
          <a:blip r:embed="rId5"/>
          <a:srcRect b="1410"/>
          <a:stretch/>
        </p:blipFill>
        <p:spPr>
          <a:xfrm>
            <a:off x="2565002" y="1844923"/>
            <a:ext cx="7061996" cy="4201461"/>
          </a:xfrm>
          <a:prstGeom prst="rect">
            <a:avLst/>
          </a:prstGeom>
        </p:spPr>
      </p:pic>
      <p:pic>
        <p:nvPicPr>
          <p:cNvPr id="10" name="Picture 9">
            <a:extLst>
              <a:ext uri="{FF2B5EF4-FFF2-40B4-BE49-F238E27FC236}">
                <a16:creationId xmlns:a16="http://schemas.microsoft.com/office/drawing/2014/main" id="{4C49ED6F-17C1-43BA-BB5A-C280E52D1917}"/>
              </a:ext>
            </a:extLst>
          </p:cNvPr>
          <p:cNvPicPr>
            <a:picLocks noChangeAspect="1"/>
          </p:cNvPicPr>
          <p:nvPr/>
        </p:nvPicPr>
        <p:blipFill>
          <a:blip r:embed="rId6"/>
          <a:stretch>
            <a:fillRect/>
          </a:stretch>
        </p:blipFill>
        <p:spPr>
          <a:xfrm>
            <a:off x="2564245" y="1870999"/>
            <a:ext cx="7061996" cy="4175384"/>
          </a:xfrm>
          <a:prstGeom prst="rect">
            <a:avLst/>
          </a:prstGeom>
        </p:spPr>
      </p:pic>
      <p:pic>
        <p:nvPicPr>
          <p:cNvPr id="12" name="Picture 11">
            <a:extLst>
              <a:ext uri="{FF2B5EF4-FFF2-40B4-BE49-F238E27FC236}">
                <a16:creationId xmlns:a16="http://schemas.microsoft.com/office/drawing/2014/main" id="{7F6A84C3-9A79-4AEF-9173-92562B7D5C5C}"/>
              </a:ext>
            </a:extLst>
          </p:cNvPr>
          <p:cNvPicPr>
            <a:picLocks noChangeAspect="1"/>
          </p:cNvPicPr>
          <p:nvPr/>
        </p:nvPicPr>
        <p:blipFill>
          <a:blip r:embed="rId7"/>
          <a:stretch>
            <a:fillRect/>
          </a:stretch>
        </p:blipFill>
        <p:spPr>
          <a:xfrm>
            <a:off x="2564245" y="1844923"/>
            <a:ext cx="7061996" cy="4209574"/>
          </a:xfrm>
          <a:prstGeom prst="rect">
            <a:avLst/>
          </a:prstGeom>
        </p:spPr>
      </p:pic>
      <p:sp>
        <p:nvSpPr>
          <p:cNvPr id="11" name="Rectangle: Rounded Corners 10">
            <a:extLst>
              <a:ext uri="{FF2B5EF4-FFF2-40B4-BE49-F238E27FC236}">
                <a16:creationId xmlns:a16="http://schemas.microsoft.com/office/drawing/2014/main" id="{39CF6A4C-DA34-4D52-A1DB-7EE57D4F5F55}"/>
              </a:ext>
            </a:extLst>
          </p:cNvPr>
          <p:cNvSpPr/>
          <p:nvPr/>
        </p:nvSpPr>
        <p:spPr>
          <a:xfrm rot="16200000">
            <a:off x="9942811" y="1577219"/>
            <a:ext cx="1450379" cy="87000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ysClr val="windowText" lastClr="000000"/>
                </a:solidFill>
                <a:latin typeface="Century Gothic"/>
              </a:rPr>
              <a:t>Context</a:t>
            </a:r>
            <a:endParaRPr lang="en-GB" sz="1400" dirty="0">
              <a:solidFill>
                <a:sysClr val="windowText" lastClr="000000"/>
              </a:solidFill>
              <a:latin typeface="Century Gothic"/>
            </a:endParaRPr>
          </a:p>
        </p:txBody>
      </p:sp>
      <p:sp>
        <p:nvSpPr>
          <p:cNvPr id="13" name="Rectangle: Rounded Corners 12">
            <a:extLst>
              <a:ext uri="{FF2B5EF4-FFF2-40B4-BE49-F238E27FC236}">
                <a16:creationId xmlns:a16="http://schemas.microsoft.com/office/drawing/2014/main" id="{D475AAF8-17F3-47C9-83F8-F4D8ADDD948D}"/>
              </a:ext>
            </a:extLst>
          </p:cNvPr>
          <p:cNvSpPr/>
          <p:nvPr/>
        </p:nvSpPr>
        <p:spPr>
          <a:xfrm rot="5400000">
            <a:off x="755819" y="3282362"/>
            <a:ext cx="1450379" cy="87000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Lessons</a:t>
            </a:r>
            <a:endParaRPr lang="en-GB" sz="1400" dirty="0">
              <a:solidFill>
                <a:srgbClr val="FFFFFF"/>
              </a:solidFill>
              <a:latin typeface="Century Gothic"/>
            </a:endParaRPr>
          </a:p>
        </p:txBody>
      </p:sp>
      <p:sp>
        <p:nvSpPr>
          <p:cNvPr id="14" name="Rectangle: Rounded Corners 13">
            <a:extLst>
              <a:ext uri="{FF2B5EF4-FFF2-40B4-BE49-F238E27FC236}">
                <a16:creationId xmlns:a16="http://schemas.microsoft.com/office/drawing/2014/main" id="{FF44B5B6-3996-4EAC-9A74-5CA52CBCA011}"/>
              </a:ext>
            </a:extLst>
          </p:cNvPr>
          <p:cNvSpPr/>
          <p:nvPr/>
        </p:nvSpPr>
        <p:spPr>
          <a:xfrm rot="16200000">
            <a:off x="9942811" y="4987505"/>
            <a:ext cx="1450379" cy="87000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defTabSz="457200" eaLnBrk="0" fontAlgn="base" hangingPunct="0">
              <a:spcBef>
                <a:spcPct val="0"/>
              </a:spcBef>
              <a:spcAft>
                <a:spcPct val="0"/>
              </a:spcAft>
            </a:pPr>
            <a:r>
              <a:rPr lang="en-US" sz="1400" dirty="0">
                <a:solidFill>
                  <a:srgbClr val="FFFFFF"/>
                </a:solidFill>
                <a:latin typeface="Century Gothic"/>
              </a:rPr>
              <a:t>Whole School</a:t>
            </a:r>
            <a:endParaRPr lang="en-GB" sz="1400" dirty="0">
              <a:solidFill>
                <a:srgbClr val="FFFFFF"/>
              </a:solidFill>
              <a:latin typeface="Century Gothic"/>
            </a:endParaRPr>
          </a:p>
        </p:txBody>
      </p:sp>
    </p:spTree>
    <p:extLst>
      <p:ext uri="{BB962C8B-B14F-4D97-AF65-F5344CB8AC3E}">
        <p14:creationId xmlns:p14="http://schemas.microsoft.com/office/powerpoint/2010/main" val="1948783640"/>
      </p:ext>
    </p:extLst>
  </p:cSld>
  <p:clrMapOvr>
    <a:masterClrMapping/>
  </p:clrMapOvr>
</p:sld>
</file>

<file path=ppt/theme/theme1.xml><?xml version="1.0" encoding="utf-8"?>
<a:theme xmlns:a="http://schemas.openxmlformats.org/drawingml/2006/main" name="Perceptio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1E55060001DE49B9D7251090721DCF" ma:contentTypeVersion="14" ma:contentTypeDescription="Create a new document." ma:contentTypeScope="" ma:versionID="eb3129405625374aab9224feb322d3cc">
  <xsd:schema xmlns:xsd="http://www.w3.org/2001/XMLSchema" xmlns:xs="http://www.w3.org/2001/XMLSchema" xmlns:p="http://schemas.microsoft.com/office/2006/metadata/properties" xmlns:ns2="efa55347-e71c-4719-9a27-3fd8c2fa4c4a" xmlns:ns3="9f32cde7-7e56-45db-9c23-135a098f8a0b" targetNamespace="http://schemas.microsoft.com/office/2006/metadata/properties" ma:root="true" ma:fieldsID="736d7a49a710f5e2d02bbf2dcf4b5300" ns2:_="" ns3:_="">
    <xsd:import namespace="efa55347-e71c-4719-9a27-3fd8c2fa4c4a"/>
    <xsd:import namespace="9f32cde7-7e56-45db-9c23-135a098f8a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55347-e71c-4719-9a27-3fd8c2fa4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3873b1e-062d-4dc9-9644-30d5cd56706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32cde7-7e56-45db-9c23-135a098f8a0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89f8d35-32c1-4251-928b-143069314510}" ma:internalName="TaxCatchAll" ma:showField="CatchAllData" ma:web="9f32cde7-7e56-45db-9c23-135a098f8a0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32cde7-7e56-45db-9c23-135a098f8a0b" xsi:nil="true"/>
    <lcf76f155ced4ddcb4097134ff3c332f xmlns="efa55347-e71c-4719-9a27-3fd8c2fa4c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B77DA9-35DE-4509-84A7-DA90CCD54511}"/>
</file>

<file path=customXml/itemProps2.xml><?xml version="1.0" encoding="utf-8"?>
<ds:datastoreItem xmlns:ds="http://schemas.openxmlformats.org/officeDocument/2006/customXml" ds:itemID="{C55BB2A5-626D-423A-9984-498D96CDFB10}"/>
</file>

<file path=customXml/itemProps3.xml><?xml version="1.0" encoding="utf-8"?>
<ds:datastoreItem xmlns:ds="http://schemas.openxmlformats.org/officeDocument/2006/customXml" ds:itemID="{57282ADF-FF53-4521-B004-F3E10C11014A}"/>
</file>

<file path=docProps/app.xml><?xml version="1.0" encoding="utf-8"?>
<Properties xmlns="http://schemas.openxmlformats.org/officeDocument/2006/extended-properties" xmlns:vt="http://schemas.openxmlformats.org/officeDocument/2006/docPropsVTypes">
  <TotalTime>7</TotalTime>
  <Words>867</Words>
  <Application>Microsoft Office PowerPoint</Application>
  <PresentationFormat>Widescreen</PresentationFormat>
  <Paragraphs>128</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Comic Sans MS</vt:lpstr>
      <vt:lpstr>Wingdings 2</vt:lpstr>
      <vt:lpstr>Perception</vt:lpstr>
      <vt:lpstr>PowerPoint Presentation</vt:lpstr>
      <vt:lpstr>Context of the school</vt:lpstr>
      <vt:lpstr>Context of school</vt:lpstr>
      <vt:lpstr>Curriculum Continuum</vt:lpstr>
      <vt:lpstr>Curriculum Continuum</vt:lpstr>
      <vt:lpstr>Curriculum Continuum</vt:lpstr>
      <vt:lpstr>Language Skills - Siarad</vt:lpstr>
      <vt:lpstr>Language Skills - Darllen</vt:lpstr>
      <vt:lpstr>Language Skills - Ysgrifennu</vt:lpstr>
      <vt:lpstr>GCSE Results</vt:lpstr>
      <vt:lpstr>Cymraeg ar Draws y Cwricwlwm</vt:lpstr>
      <vt:lpstr>PowerPoint Presentation</vt:lpstr>
      <vt:lpstr>Siarter Iaith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dc:creator>
  <cp:lastModifiedBy>Gemma</cp:lastModifiedBy>
  <cp:revision>1</cp:revision>
  <dcterms:created xsi:type="dcterms:W3CDTF">2024-02-23T11:26:06Z</dcterms:created>
  <dcterms:modified xsi:type="dcterms:W3CDTF">2024-02-23T11:33:17Z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0x010100401E55060001DE49B9D7251090721DCF</vt:lpwstr>
  </property>
</Properties>
</file>