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76" r:id="rId2"/>
    <p:sldId id="277" r:id="rId3"/>
    <p:sldId id="278" r:id="rId4"/>
    <p:sldId id="273" r:id="rId5"/>
    <p:sldId id="256" r:id="rId6"/>
    <p:sldId id="274" r:id="rId7"/>
    <p:sldId id="257" r:id="rId8"/>
    <p:sldId id="258" r:id="rId9"/>
    <p:sldId id="259" r:id="rId10"/>
    <p:sldId id="260" r:id="rId11"/>
    <p:sldId id="261" r:id="rId12"/>
    <p:sldId id="262" r:id="rId13"/>
    <p:sldId id="27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7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sorterViewPr>
    <p:cViewPr varScale="1">
      <p:scale>
        <a:sx n="1" d="1"/>
        <a:sy n="1" d="1"/>
      </p:scale>
      <p:origin x="0" y="-181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9B41F-E64E-4F40-BF87-58F59464DB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680FC1-9BA5-4CFD-B067-BA2DFF4203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41C9F2E-B4BC-4C11-9316-DF8C9B38C2E4}"/>
              </a:ext>
            </a:extLst>
          </p:cNvPr>
          <p:cNvSpPr>
            <a:spLocks noGrp="1"/>
          </p:cNvSpPr>
          <p:nvPr>
            <p:ph type="dt" sz="half" idx="10"/>
          </p:nvPr>
        </p:nvSpPr>
        <p:spPr/>
        <p:txBody>
          <a:bodyPr/>
          <a:lstStyle/>
          <a:p>
            <a:fld id="{7B5F6C7E-345C-4CC0-9E26-EFA9C1FBDDAB}" type="datetimeFigureOut">
              <a:rPr lang="en-GB" smtClean="0"/>
              <a:t>27/02/2024</a:t>
            </a:fld>
            <a:endParaRPr lang="en-GB"/>
          </a:p>
        </p:txBody>
      </p:sp>
      <p:sp>
        <p:nvSpPr>
          <p:cNvPr id="5" name="Footer Placeholder 4">
            <a:extLst>
              <a:ext uri="{FF2B5EF4-FFF2-40B4-BE49-F238E27FC236}">
                <a16:creationId xmlns:a16="http://schemas.microsoft.com/office/drawing/2014/main" id="{A2DCE50C-CB5D-4AC0-B8C5-1359EAE7FE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BF9390-581A-45DB-86A8-6CDCE86B259D}"/>
              </a:ext>
            </a:extLst>
          </p:cNvPr>
          <p:cNvSpPr>
            <a:spLocks noGrp="1"/>
          </p:cNvSpPr>
          <p:nvPr>
            <p:ph type="sldNum" sz="quarter" idx="12"/>
          </p:nvPr>
        </p:nvSpPr>
        <p:spPr/>
        <p:txBody>
          <a:bodyPr/>
          <a:lstStyle/>
          <a:p>
            <a:fld id="{68B82C56-B939-40C3-A4A6-13029E2C2CD3}" type="slidenum">
              <a:rPr lang="en-GB" smtClean="0"/>
              <a:t>‹#›</a:t>
            </a:fld>
            <a:endParaRPr lang="en-GB"/>
          </a:p>
        </p:txBody>
      </p:sp>
    </p:spTree>
    <p:extLst>
      <p:ext uri="{BB962C8B-B14F-4D97-AF65-F5344CB8AC3E}">
        <p14:creationId xmlns:p14="http://schemas.microsoft.com/office/powerpoint/2010/main" val="2822898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D06D9-F952-48C3-A0CB-8E07AF8EBEF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D0102B-F9F8-4800-A7CD-E5F087944E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0EF1E7-5D94-465B-873E-1C06BEFEEE9E}"/>
              </a:ext>
            </a:extLst>
          </p:cNvPr>
          <p:cNvSpPr>
            <a:spLocks noGrp="1"/>
          </p:cNvSpPr>
          <p:nvPr>
            <p:ph type="dt" sz="half" idx="10"/>
          </p:nvPr>
        </p:nvSpPr>
        <p:spPr/>
        <p:txBody>
          <a:bodyPr/>
          <a:lstStyle/>
          <a:p>
            <a:fld id="{7B5F6C7E-345C-4CC0-9E26-EFA9C1FBDDAB}" type="datetimeFigureOut">
              <a:rPr lang="en-GB" smtClean="0"/>
              <a:t>27/02/2024</a:t>
            </a:fld>
            <a:endParaRPr lang="en-GB"/>
          </a:p>
        </p:txBody>
      </p:sp>
      <p:sp>
        <p:nvSpPr>
          <p:cNvPr id="5" name="Footer Placeholder 4">
            <a:extLst>
              <a:ext uri="{FF2B5EF4-FFF2-40B4-BE49-F238E27FC236}">
                <a16:creationId xmlns:a16="http://schemas.microsoft.com/office/drawing/2014/main" id="{53354E0B-EB49-4A82-8733-DF80312AE9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FD192-C6AF-4C4D-8025-220B25F94D3C}"/>
              </a:ext>
            </a:extLst>
          </p:cNvPr>
          <p:cNvSpPr>
            <a:spLocks noGrp="1"/>
          </p:cNvSpPr>
          <p:nvPr>
            <p:ph type="sldNum" sz="quarter" idx="12"/>
          </p:nvPr>
        </p:nvSpPr>
        <p:spPr/>
        <p:txBody>
          <a:bodyPr/>
          <a:lstStyle/>
          <a:p>
            <a:fld id="{68B82C56-B939-40C3-A4A6-13029E2C2CD3}" type="slidenum">
              <a:rPr lang="en-GB" smtClean="0"/>
              <a:t>‹#›</a:t>
            </a:fld>
            <a:endParaRPr lang="en-GB"/>
          </a:p>
        </p:txBody>
      </p:sp>
    </p:spTree>
    <p:extLst>
      <p:ext uri="{BB962C8B-B14F-4D97-AF65-F5344CB8AC3E}">
        <p14:creationId xmlns:p14="http://schemas.microsoft.com/office/powerpoint/2010/main" val="177335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97E3A5-3DD3-457E-83C9-50CF7242E7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DEFB9AA-2904-4C1C-B19D-D14C4122B6D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FC7FA6-87B9-4536-BA7D-4E0DAF6DDC04}"/>
              </a:ext>
            </a:extLst>
          </p:cNvPr>
          <p:cNvSpPr>
            <a:spLocks noGrp="1"/>
          </p:cNvSpPr>
          <p:nvPr>
            <p:ph type="dt" sz="half" idx="10"/>
          </p:nvPr>
        </p:nvSpPr>
        <p:spPr/>
        <p:txBody>
          <a:bodyPr/>
          <a:lstStyle/>
          <a:p>
            <a:fld id="{7B5F6C7E-345C-4CC0-9E26-EFA9C1FBDDAB}" type="datetimeFigureOut">
              <a:rPr lang="en-GB" smtClean="0"/>
              <a:t>27/02/2024</a:t>
            </a:fld>
            <a:endParaRPr lang="en-GB"/>
          </a:p>
        </p:txBody>
      </p:sp>
      <p:sp>
        <p:nvSpPr>
          <p:cNvPr id="5" name="Footer Placeholder 4">
            <a:extLst>
              <a:ext uri="{FF2B5EF4-FFF2-40B4-BE49-F238E27FC236}">
                <a16:creationId xmlns:a16="http://schemas.microsoft.com/office/drawing/2014/main" id="{E0C62013-A9C9-4D82-9C7C-072BE79EDC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4428CD-9E78-46FF-8B87-5BDD4C37D61D}"/>
              </a:ext>
            </a:extLst>
          </p:cNvPr>
          <p:cNvSpPr>
            <a:spLocks noGrp="1"/>
          </p:cNvSpPr>
          <p:nvPr>
            <p:ph type="sldNum" sz="quarter" idx="12"/>
          </p:nvPr>
        </p:nvSpPr>
        <p:spPr/>
        <p:txBody>
          <a:bodyPr/>
          <a:lstStyle/>
          <a:p>
            <a:fld id="{68B82C56-B939-40C3-A4A6-13029E2C2CD3}" type="slidenum">
              <a:rPr lang="en-GB" smtClean="0"/>
              <a:t>‹#›</a:t>
            </a:fld>
            <a:endParaRPr lang="en-GB"/>
          </a:p>
        </p:txBody>
      </p:sp>
    </p:spTree>
    <p:extLst>
      <p:ext uri="{BB962C8B-B14F-4D97-AF65-F5344CB8AC3E}">
        <p14:creationId xmlns:p14="http://schemas.microsoft.com/office/powerpoint/2010/main" val="3474136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E2A0E-0329-4F91-B3D8-24EE9E08A11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898827-59DD-4A44-8F48-836EB3B159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94EF0E-CE7F-4A96-96FC-7761E444CDDF}"/>
              </a:ext>
            </a:extLst>
          </p:cNvPr>
          <p:cNvSpPr>
            <a:spLocks noGrp="1"/>
          </p:cNvSpPr>
          <p:nvPr>
            <p:ph type="dt" sz="half" idx="10"/>
          </p:nvPr>
        </p:nvSpPr>
        <p:spPr/>
        <p:txBody>
          <a:bodyPr/>
          <a:lstStyle/>
          <a:p>
            <a:fld id="{7B5F6C7E-345C-4CC0-9E26-EFA9C1FBDDAB}" type="datetimeFigureOut">
              <a:rPr lang="en-GB" smtClean="0"/>
              <a:t>27/02/2024</a:t>
            </a:fld>
            <a:endParaRPr lang="en-GB"/>
          </a:p>
        </p:txBody>
      </p:sp>
      <p:sp>
        <p:nvSpPr>
          <p:cNvPr id="5" name="Footer Placeholder 4">
            <a:extLst>
              <a:ext uri="{FF2B5EF4-FFF2-40B4-BE49-F238E27FC236}">
                <a16:creationId xmlns:a16="http://schemas.microsoft.com/office/drawing/2014/main" id="{6A0A0611-D0EC-48A3-AF0F-DCD377949A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8EB2CF-FD8A-400E-956E-E494304B35A1}"/>
              </a:ext>
            </a:extLst>
          </p:cNvPr>
          <p:cNvSpPr>
            <a:spLocks noGrp="1"/>
          </p:cNvSpPr>
          <p:nvPr>
            <p:ph type="sldNum" sz="quarter" idx="12"/>
          </p:nvPr>
        </p:nvSpPr>
        <p:spPr/>
        <p:txBody>
          <a:bodyPr/>
          <a:lstStyle/>
          <a:p>
            <a:fld id="{68B82C56-B939-40C3-A4A6-13029E2C2CD3}" type="slidenum">
              <a:rPr lang="en-GB" smtClean="0"/>
              <a:t>‹#›</a:t>
            </a:fld>
            <a:endParaRPr lang="en-GB"/>
          </a:p>
        </p:txBody>
      </p:sp>
    </p:spTree>
    <p:extLst>
      <p:ext uri="{BB962C8B-B14F-4D97-AF65-F5344CB8AC3E}">
        <p14:creationId xmlns:p14="http://schemas.microsoft.com/office/powerpoint/2010/main" val="2274993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C101D-5479-459F-AE4E-3903031853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9536E64-A699-442C-B9D7-6773B70062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4D6E930-D427-49BE-927B-FEB1D5C4EFFF}"/>
              </a:ext>
            </a:extLst>
          </p:cNvPr>
          <p:cNvSpPr>
            <a:spLocks noGrp="1"/>
          </p:cNvSpPr>
          <p:nvPr>
            <p:ph type="dt" sz="half" idx="10"/>
          </p:nvPr>
        </p:nvSpPr>
        <p:spPr/>
        <p:txBody>
          <a:bodyPr/>
          <a:lstStyle/>
          <a:p>
            <a:fld id="{7B5F6C7E-345C-4CC0-9E26-EFA9C1FBDDAB}" type="datetimeFigureOut">
              <a:rPr lang="en-GB" smtClean="0"/>
              <a:t>27/02/2024</a:t>
            </a:fld>
            <a:endParaRPr lang="en-GB"/>
          </a:p>
        </p:txBody>
      </p:sp>
      <p:sp>
        <p:nvSpPr>
          <p:cNvPr id="5" name="Footer Placeholder 4">
            <a:extLst>
              <a:ext uri="{FF2B5EF4-FFF2-40B4-BE49-F238E27FC236}">
                <a16:creationId xmlns:a16="http://schemas.microsoft.com/office/drawing/2014/main" id="{C342E738-3023-498B-A866-C1EA9C084A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FEBC17-AC57-4363-A6A2-4798418ED6A0}"/>
              </a:ext>
            </a:extLst>
          </p:cNvPr>
          <p:cNvSpPr>
            <a:spLocks noGrp="1"/>
          </p:cNvSpPr>
          <p:nvPr>
            <p:ph type="sldNum" sz="quarter" idx="12"/>
          </p:nvPr>
        </p:nvSpPr>
        <p:spPr/>
        <p:txBody>
          <a:bodyPr/>
          <a:lstStyle/>
          <a:p>
            <a:fld id="{68B82C56-B939-40C3-A4A6-13029E2C2CD3}" type="slidenum">
              <a:rPr lang="en-GB" smtClean="0"/>
              <a:t>‹#›</a:t>
            </a:fld>
            <a:endParaRPr lang="en-GB"/>
          </a:p>
        </p:txBody>
      </p:sp>
    </p:spTree>
    <p:extLst>
      <p:ext uri="{BB962C8B-B14F-4D97-AF65-F5344CB8AC3E}">
        <p14:creationId xmlns:p14="http://schemas.microsoft.com/office/powerpoint/2010/main" val="1650329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46E5-620C-486B-BDCF-1DB12B0971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554C90-8A95-42DD-9117-2DC0FC87A3E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7F4A0A3-2812-4028-AB87-31958785F7C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2213DEC-3CB1-43BA-B482-8E96815B5838}"/>
              </a:ext>
            </a:extLst>
          </p:cNvPr>
          <p:cNvSpPr>
            <a:spLocks noGrp="1"/>
          </p:cNvSpPr>
          <p:nvPr>
            <p:ph type="dt" sz="half" idx="10"/>
          </p:nvPr>
        </p:nvSpPr>
        <p:spPr/>
        <p:txBody>
          <a:bodyPr/>
          <a:lstStyle/>
          <a:p>
            <a:fld id="{7B5F6C7E-345C-4CC0-9E26-EFA9C1FBDDAB}" type="datetimeFigureOut">
              <a:rPr lang="en-GB" smtClean="0"/>
              <a:t>27/02/2024</a:t>
            </a:fld>
            <a:endParaRPr lang="en-GB"/>
          </a:p>
        </p:txBody>
      </p:sp>
      <p:sp>
        <p:nvSpPr>
          <p:cNvPr id="6" name="Footer Placeholder 5">
            <a:extLst>
              <a:ext uri="{FF2B5EF4-FFF2-40B4-BE49-F238E27FC236}">
                <a16:creationId xmlns:a16="http://schemas.microsoft.com/office/drawing/2014/main" id="{FA869920-6FEB-49F7-B3AC-3BF02F3D4E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68D777-A237-462D-91F9-AE0631D71290}"/>
              </a:ext>
            </a:extLst>
          </p:cNvPr>
          <p:cNvSpPr>
            <a:spLocks noGrp="1"/>
          </p:cNvSpPr>
          <p:nvPr>
            <p:ph type="sldNum" sz="quarter" idx="12"/>
          </p:nvPr>
        </p:nvSpPr>
        <p:spPr/>
        <p:txBody>
          <a:bodyPr/>
          <a:lstStyle/>
          <a:p>
            <a:fld id="{68B82C56-B939-40C3-A4A6-13029E2C2CD3}" type="slidenum">
              <a:rPr lang="en-GB" smtClean="0"/>
              <a:t>‹#›</a:t>
            </a:fld>
            <a:endParaRPr lang="en-GB"/>
          </a:p>
        </p:txBody>
      </p:sp>
    </p:spTree>
    <p:extLst>
      <p:ext uri="{BB962C8B-B14F-4D97-AF65-F5344CB8AC3E}">
        <p14:creationId xmlns:p14="http://schemas.microsoft.com/office/powerpoint/2010/main" val="3573588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C4BB0-205B-4835-A973-94DDF7ECEAE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3B98A6-0205-41CE-B170-8A33DA883D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829435F-0992-415D-869F-73F34BED33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806EB57-B088-43B5-A8A4-1BC5D5C950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6BB5318-F233-4660-89F3-DDC4A28FA45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1679750-76EB-4242-BC22-F4AFE5C74C95}"/>
              </a:ext>
            </a:extLst>
          </p:cNvPr>
          <p:cNvSpPr>
            <a:spLocks noGrp="1"/>
          </p:cNvSpPr>
          <p:nvPr>
            <p:ph type="dt" sz="half" idx="10"/>
          </p:nvPr>
        </p:nvSpPr>
        <p:spPr/>
        <p:txBody>
          <a:bodyPr/>
          <a:lstStyle/>
          <a:p>
            <a:fld id="{7B5F6C7E-345C-4CC0-9E26-EFA9C1FBDDAB}" type="datetimeFigureOut">
              <a:rPr lang="en-GB" smtClean="0"/>
              <a:t>27/02/2024</a:t>
            </a:fld>
            <a:endParaRPr lang="en-GB"/>
          </a:p>
        </p:txBody>
      </p:sp>
      <p:sp>
        <p:nvSpPr>
          <p:cNvPr id="8" name="Footer Placeholder 7">
            <a:extLst>
              <a:ext uri="{FF2B5EF4-FFF2-40B4-BE49-F238E27FC236}">
                <a16:creationId xmlns:a16="http://schemas.microsoft.com/office/drawing/2014/main" id="{2E07CEEC-D304-4820-ACA9-1921D0D586E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9503D14-F419-40BE-9E89-D59441E70D9F}"/>
              </a:ext>
            </a:extLst>
          </p:cNvPr>
          <p:cNvSpPr>
            <a:spLocks noGrp="1"/>
          </p:cNvSpPr>
          <p:nvPr>
            <p:ph type="sldNum" sz="quarter" idx="12"/>
          </p:nvPr>
        </p:nvSpPr>
        <p:spPr/>
        <p:txBody>
          <a:bodyPr/>
          <a:lstStyle/>
          <a:p>
            <a:fld id="{68B82C56-B939-40C3-A4A6-13029E2C2CD3}" type="slidenum">
              <a:rPr lang="en-GB" smtClean="0"/>
              <a:t>‹#›</a:t>
            </a:fld>
            <a:endParaRPr lang="en-GB"/>
          </a:p>
        </p:txBody>
      </p:sp>
    </p:spTree>
    <p:extLst>
      <p:ext uri="{BB962C8B-B14F-4D97-AF65-F5344CB8AC3E}">
        <p14:creationId xmlns:p14="http://schemas.microsoft.com/office/powerpoint/2010/main" val="179751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8431-7F08-42A7-A289-EDC34FC68CC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1597EC-BBD5-4EAD-8937-1125B115D8F5}"/>
              </a:ext>
            </a:extLst>
          </p:cNvPr>
          <p:cNvSpPr>
            <a:spLocks noGrp="1"/>
          </p:cNvSpPr>
          <p:nvPr>
            <p:ph type="dt" sz="half" idx="10"/>
          </p:nvPr>
        </p:nvSpPr>
        <p:spPr/>
        <p:txBody>
          <a:bodyPr/>
          <a:lstStyle/>
          <a:p>
            <a:fld id="{7B5F6C7E-345C-4CC0-9E26-EFA9C1FBDDAB}" type="datetimeFigureOut">
              <a:rPr lang="en-GB" smtClean="0"/>
              <a:t>27/02/2024</a:t>
            </a:fld>
            <a:endParaRPr lang="en-GB"/>
          </a:p>
        </p:txBody>
      </p:sp>
      <p:sp>
        <p:nvSpPr>
          <p:cNvPr id="4" name="Footer Placeholder 3">
            <a:extLst>
              <a:ext uri="{FF2B5EF4-FFF2-40B4-BE49-F238E27FC236}">
                <a16:creationId xmlns:a16="http://schemas.microsoft.com/office/drawing/2014/main" id="{84717D72-EFF8-4F6E-8235-AB0674AA30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8979576-6B61-4E85-BF6E-866E470E6596}"/>
              </a:ext>
            </a:extLst>
          </p:cNvPr>
          <p:cNvSpPr>
            <a:spLocks noGrp="1"/>
          </p:cNvSpPr>
          <p:nvPr>
            <p:ph type="sldNum" sz="quarter" idx="12"/>
          </p:nvPr>
        </p:nvSpPr>
        <p:spPr/>
        <p:txBody>
          <a:bodyPr/>
          <a:lstStyle/>
          <a:p>
            <a:fld id="{68B82C56-B939-40C3-A4A6-13029E2C2CD3}" type="slidenum">
              <a:rPr lang="en-GB" smtClean="0"/>
              <a:t>‹#›</a:t>
            </a:fld>
            <a:endParaRPr lang="en-GB"/>
          </a:p>
        </p:txBody>
      </p:sp>
    </p:spTree>
    <p:extLst>
      <p:ext uri="{BB962C8B-B14F-4D97-AF65-F5344CB8AC3E}">
        <p14:creationId xmlns:p14="http://schemas.microsoft.com/office/powerpoint/2010/main" val="3860411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727FD1-5984-43AA-B835-E2FDB6654F74}"/>
              </a:ext>
            </a:extLst>
          </p:cNvPr>
          <p:cNvSpPr>
            <a:spLocks noGrp="1"/>
          </p:cNvSpPr>
          <p:nvPr>
            <p:ph type="dt" sz="half" idx="10"/>
          </p:nvPr>
        </p:nvSpPr>
        <p:spPr/>
        <p:txBody>
          <a:bodyPr/>
          <a:lstStyle/>
          <a:p>
            <a:fld id="{7B5F6C7E-345C-4CC0-9E26-EFA9C1FBDDAB}" type="datetimeFigureOut">
              <a:rPr lang="en-GB" smtClean="0"/>
              <a:t>27/02/2024</a:t>
            </a:fld>
            <a:endParaRPr lang="en-GB"/>
          </a:p>
        </p:txBody>
      </p:sp>
      <p:sp>
        <p:nvSpPr>
          <p:cNvPr id="3" name="Footer Placeholder 2">
            <a:extLst>
              <a:ext uri="{FF2B5EF4-FFF2-40B4-BE49-F238E27FC236}">
                <a16:creationId xmlns:a16="http://schemas.microsoft.com/office/drawing/2014/main" id="{4099503F-6006-4B31-90DE-6473EDB62F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9E424B2-6628-4B07-8882-080AF3D55310}"/>
              </a:ext>
            </a:extLst>
          </p:cNvPr>
          <p:cNvSpPr>
            <a:spLocks noGrp="1"/>
          </p:cNvSpPr>
          <p:nvPr>
            <p:ph type="sldNum" sz="quarter" idx="12"/>
          </p:nvPr>
        </p:nvSpPr>
        <p:spPr/>
        <p:txBody>
          <a:bodyPr/>
          <a:lstStyle/>
          <a:p>
            <a:fld id="{68B82C56-B939-40C3-A4A6-13029E2C2CD3}" type="slidenum">
              <a:rPr lang="en-GB" smtClean="0"/>
              <a:t>‹#›</a:t>
            </a:fld>
            <a:endParaRPr lang="en-GB"/>
          </a:p>
        </p:txBody>
      </p:sp>
    </p:spTree>
    <p:extLst>
      <p:ext uri="{BB962C8B-B14F-4D97-AF65-F5344CB8AC3E}">
        <p14:creationId xmlns:p14="http://schemas.microsoft.com/office/powerpoint/2010/main" val="2814854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66EAF-526D-4A29-8304-F0C9E4629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25FA732-D567-44A5-A28C-320E031C08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5B99472-6B97-4C0D-9A02-AC7E0EBE6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135C78-EE2D-4584-90AF-E87679CC71C6}"/>
              </a:ext>
            </a:extLst>
          </p:cNvPr>
          <p:cNvSpPr>
            <a:spLocks noGrp="1"/>
          </p:cNvSpPr>
          <p:nvPr>
            <p:ph type="dt" sz="half" idx="10"/>
          </p:nvPr>
        </p:nvSpPr>
        <p:spPr/>
        <p:txBody>
          <a:bodyPr/>
          <a:lstStyle/>
          <a:p>
            <a:fld id="{7B5F6C7E-345C-4CC0-9E26-EFA9C1FBDDAB}" type="datetimeFigureOut">
              <a:rPr lang="en-GB" smtClean="0"/>
              <a:t>27/02/2024</a:t>
            </a:fld>
            <a:endParaRPr lang="en-GB"/>
          </a:p>
        </p:txBody>
      </p:sp>
      <p:sp>
        <p:nvSpPr>
          <p:cNvPr id="6" name="Footer Placeholder 5">
            <a:extLst>
              <a:ext uri="{FF2B5EF4-FFF2-40B4-BE49-F238E27FC236}">
                <a16:creationId xmlns:a16="http://schemas.microsoft.com/office/drawing/2014/main" id="{B4D867EF-26DD-4F81-B9C7-F43216B63C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A1E659-CC0D-477C-B82E-A06FC9F88FC4}"/>
              </a:ext>
            </a:extLst>
          </p:cNvPr>
          <p:cNvSpPr>
            <a:spLocks noGrp="1"/>
          </p:cNvSpPr>
          <p:nvPr>
            <p:ph type="sldNum" sz="quarter" idx="12"/>
          </p:nvPr>
        </p:nvSpPr>
        <p:spPr/>
        <p:txBody>
          <a:bodyPr/>
          <a:lstStyle/>
          <a:p>
            <a:fld id="{68B82C56-B939-40C3-A4A6-13029E2C2CD3}" type="slidenum">
              <a:rPr lang="en-GB" smtClean="0"/>
              <a:t>‹#›</a:t>
            </a:fld>
            <a:endParaRPr lang="en-GB"/>
          </a:p>
        </p:txBody>
      </p:sp>
    </p:spTree>
    <p:extLst>
      <p:ext uri="{BB962C8B-B14F-4D97-AF65-F5344CB8AC3E}">
        <p14:creationId xmlns:p14="http://schemas.microsoft.com/office/powerpoint/2010/main" val="211833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F2EA4-5188-470B-9490-934C321DF8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1F3D96F-8072-4355-BA15-4CC6320811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217C215-39F8-4767-9FCD-B4E367019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2734EC-2184-41A7-9261-A62935F58B21}"/>
              </a:ext>
            </a:extLst>
          </p:cNvPr>
          <p:cNvSpPr>
            <a:spLocks noGrp="1"/>
          </p:cNvSpPr>
          <p:nvPr>
            <p:ph type="dt" sz="half" idx="10"/>
          </p:nvPr>
        </p:nvSpPr>
        <p:spPr/>
        <p:txBody>
          <a:bodyPr/>
          <a:lstStyle/>
          <a:p>
            <a:fld id="{7B5F6C7E-345C-4CC0-9E26-EFA9C1FBDDAB}" type="datetimeFigureOut">
              <a:rPr lang="en-GB" smtClean="0"/>
              <a:t>27/02/2024</a:t>
            </a:fld>
            <a:endParaRPr lang="en-GB"/>
          </a:p>
        </p:txBody>
      </p:sp>
      <p:sp>
        <p:nvSpPr>
          <p:cNvPr id="6" name="Footer Placeholder 5">
            <a:extLst>
              <a:ext uri="{FF2B5EF4-FFF2-40B4-BE49-F238E27FC236}">
                <a16:creationId xmlns:a16="http://schemas.microsoft.com/office/drawing/2014/main" id="{044ABE5F-C35F-4A85-B798-CE6DCA5EBA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167BCB-FDD6-43F8-A485-A9CE64863A3E}"/>
              </a:ext>
            </a:extLst>
          </p:cNvPr>
          <p:cNvSpPr>
            <a:spLocks noGrp="1"/>
          </p:cNvSpPr>
          <p:nvPr>
            <p:ph type="sldNum" sz="quarter" idx="12"/>
          </p:nvPr>
        </p:nvSpPr>
        <p:spPr/>
        <p:txBody>
          <a:bodyPr/>
          <a:lstStyle/>
          <a:p>
            <a:fld id="{68B82C56-B939-40C3-A4A6-13029E2C2CD3}" type="slidenum">
              <a:rPr lang="en-GB" smtClean="0"/>
              <a:t>‹#›</a:t>
            </a:fld>
            <a:endParaRPr lang="en-GB"/>
          </a:p>
        </p:txBody>
      </p:sp>
    </p:spTree>
    <p:extLst>
      <p:ext uri="{BB962C8B-B14F-4D97-AF65-F5344CB8AC3E}">
        <p14:creationId xmlns:p14="http://schemas.microsoft.com/office/powerpoint/2010/main" val="3250100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6B9E6-89FA-40F5-9BAE-C612BF1BC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E62C9B-7CC9-4021-8D33-A60E5BCD5D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2FF734-E1D1-41DF-825B-D6BBEFD81C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5F6C7E-345C-4CC0-9E26-EFA9C1FBDDAB}" type="datetimeFigureOut">
              <a:rPr lang="en-GB" smtClean="0"/>
              <a:t>27/02/2024</a:t>
            </a:fld>
            <a:endParaRPr lang="en-GB"/>
          </a:p>
        </p:txBody>
      </p:sp>
      <p:sp>
        <p:nvSpPr>
          <p:cNvPr id="5" name="Footer Placeholder 4">
            <a:extLst>
              <a:ext uri="{FF2B5EF4-FFF2-40B4-BE49-F238E27FC236}">
                <a16:creationId xmlns:a16="http://schemas.microsoft.com/office/drawing/2014/main" id="{E198E540-0D35-41A5-9381-EA52302837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1412274-3F04-4313-BB4C-ED03242325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82C56-B939-40C3-A4A6-13029E2C2CD3}" type="slidenum">
              <a:rPr lang="en-GB" smtClean="0"/>
              <a:t>‹#›</a:t>
            </a:fld>
            <a:endParaRPr lang="en-GB"/>
          </a:p>
        </p:txBody>
      </p:sp>
    </p:spTree>
    <p:extLst>
      <p:ext uri="{BB962C8B-B14F-4D97-AF65-F5344CB8AC3E}">
        <p14:creationId xmlns:p14="http://schemas.microsoft.com/office/powerpoint/2010/main" val="396523622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jpg"/><Relationship Id="rId7" Type="http://schemas.openxmlformats.org/officeDocument/2006/relationships/image" Target="../media/image26.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0.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1.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4.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jpg"/><Relationship Id="rId7" Type="http://schemas.openxmlformats.org/officeDocument/2006/relationships/image" Target="../media/image17.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8.pn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jpg"/><Relationship Id="rId7" Type="http://schemas.openxmlformats.org/officeDocument/2006/relationships/image" Target="../media/image22.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D86896-19F4-4109-8C86-81F754A82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C766B46-4BF9-4560-8E62-6D182A43DAEE}"/>
              </a:ext>
            </a:extLst>
          </p:cNvPr>
          <p:cNvSpPr txBox="1"/>
          <p:nvPr/>
        </p:nvSpPr>
        <p:spPr>
          <a:xfrm>
            <a:off x="3505200" y="1636295"/>
            <a:ext cx="7812505" cy="4585871"/>
          </a:xfrm>
          <a:prstGeom prst="rect">
            <a:avLst/>
          </a:prstGeom>
          <a:noFill/>
        </p:spPr>
        <p:txBody>
          <a:bodyPr wrap="square" rtlCol="0">
            <a:spAutoFit/>
          </a:bodyPr>
          <a:lstStyle/>
          <a:p>
            <a:r>
              <a:rPr lang="cy-GB" sz="8800" dirty="0">
                <a:solidFill>
                  <a:srgbClr val="FFC000"/>
                </a:solidFill>
                <a:latin typeface="Playtime With Hot Toddies" panose="02000606020000020004" pitchFamily="2" charset="0"/>
              </a:rPr>
              <a:t>Bod yn Barod ar gyfer y Dyfodol </a:t>
            </a:r>
          </a:p>
          <a:p>
            <a:r>
              <a:rPr lang="cy-GB" sz="4400" dirty="0">
                <a:solidFill>
                  <a:schemeClr val="bg1"/>
                </a:solidFill>
                <a:latin typeface="Playtime With Hot Toddies" panose="02000606020000020004" pitchFamily="2" charset="0"/>
              </a:rPr>
              <a:t>yn Ysgol Gynradd Parc Tredegar </a:t>
            </a:r>
          </a:p>
          <a:p>
            <a:endParaRPr lang="cy-GB" sz="3600" dirty="0">
              <a:solidFill>
                <a:srgbClr val="FFC000"/>
              </a:solidFill>
              <a:latin typeface="Playtime With Hot Toddies" panose="02000606020000020004" pitchFamily="2" charset="0"/>
            </a:endParaRPr>
          </a:p>
          <a:p>
            <a:r>
              <a:rPr lang="cy-GB" sz="3600" dirty="0">
                <a:solidFill>
                  <a:srgbClr val="FFC000"/>
                </a:solidFill>
                <a:latin typeface="Playtime With Hot Toddies" panose="02000606020000020004" pitchFamily="2" charset="0"/>
              </a:rPr>
              <a:t>Credu a Chyflawni </a:t>
            </a:r>
          </a:p>
        </p:txBody>
      </p:sp>
      <p:pic>
        <p:nvPicPr>
          <p:cNvPr id="7" name="Picture 6">
            <a:extLst>
              <a:ext uri="{FF2B5EF4-FFF2-40B4-BE49-F238E27FC236}">
                <a16:creationId xmlns:a16="http://schemas.microsoft.com/office/drawing/2014/main" id="{807DC815-412E-44A8-8D25-7653EEEEF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59" y="1845292"/>
            <a:ext cx="2095129" cy="207197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9964074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FB1095-90D1-46BF-83D3-B59CB765B4FF}"/>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AAD8C1C-FE7F-4A64-A2E0-8B4E7F955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8256" y="5600513"/>
            <a:ext cx="987044" cy="976137"/>
          </a:xfrm>
          <a:prstGeom prst="ellipse">
            <a:avLst/>
          </a:prstGeom>
        </p:spPr>
      </p:pic>
      <p:pic>
        <p:nvPicPr>
          <p:cNvPr id="9" name="Picture 8" descr="Related image">
            <a:extLst>
              <a:ext uri="{FF2B5EF4-FFF2-40B4-BE49-F238E27FC236}">
                <a16:creationId xmlns:a16="http://schemas.microsoft.com/office/drawing/2014/main" id="{5339131B-083E-4EF2-8EB4-530707DAF48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9020930">
            <a:off x="4153386" y="1133720"/>
            <a:ext cx="1062689" cy="580150"/>
          </a:xfrm>
          <a:prstGeom prst="rect">
            <a:avLst/>
          </a:prstGeom>
          <a:noFill/>
          <a:ln>
            <a:noFill/>
          </a:ln>
          <a:effectLst>
            <a:outerShdw blurRad="50800" dist="38100" dir="2700000" algn="tl" rotWithShape="0">
              <a:prstClr val="black">
                <a:alpha val="40000"/>
              </a:prstClr>
            </a:outerShdw>
          </a:effectLst>
        </p:spPr>
      </p:pic>
      <p:pic>
        <p:nvPicPr>
          <p:cNvPr id="10" name="Picture 9" descr="Related image">
            <a:extLst>
              <a:ext uri="{FF2B5EF4-FFF2-40B4-BE49-F238E27FC236}">
                <a16:creationId xmlns:a16="http://schemas.microsoft.com/office/drawing/2014/main" id="{C9E5B90A-729D-4423-8981-4FA13EBA98E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3296234">
            <a:off x="7206578" y="4345224"/>
            <a:ext cx="1062689" cy="580150"/>
          </a:xfrm>
          <a:prstGeom prst="rect">
            <a:avLst/>
          </a:prstGeom>
          <a:noFill/>
          <a:ln>
            <a:noFill/>
          </a:ln>
          <a:effectLst>
            <a:outerShdw blurRad="50800" dist="38100" dir="2700000" algn="tl" rotWithShape="0">
              <a:prstClr val="black">
                <a:alpha val="40000"/>
              </a:prstClr>
            </a:outerShdw>
          </a:effectLst>
        </p:spPr>
      </p:pic>
      <p:pic>
        <p:nvPicPr>
          <p:cNvPr id="11" name="Picture 10" descr="Related image">
            <a:extLst>
              <a:ext uri="{FF2B5EF4-FFF2-40B4-BE49-F238E27FC236}">
                <a16:creationId xmlns:a16="http://schemas.microsoft.com/office/drawing/2014/main" id="{3537B4A9-55D3-44CF-958A-755EA105377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7406359">
            <a:off x="970947" y="5710085"/>
            <a:ext cx="1062689" cy="580150"/>
          </a:xfrm>
          <a:prstGeom prst="rect">
            <a:avLst/>
          </a:prstGeom>
          <a:noFill/>
          <a:ln>
            <a:noFill/>
          </a:ln>
          <a:effectLst>
            <a:outerShdw blurRad="50800" dist="38100" dir="2700000" algn="tl" rotWithShape="0">
              <a:prstClr val="black">
                <a:alpha val="40000"/>
              </a:prstClr>
            </a:outerShdw>
          </a:effectLst>
        </p:spPr>
      </p:pic>
      <p:pic>
        <p:nvPicPr>
          <p:cNvPr id="12" name="Picture 11" descr="Related image">
            <a:extLst>
              <a:ext uri="{FF2B5EF4-FFF2-40B4-BE49-F238E27FC236}">
                <a16:creationId xmlns:a16="http://schemas.microsoft.com/office/drawing/2014/main" id="{16CE9825-0FDE-40E2-98EB-22CDA7AB3D0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3898273">
            <a:off x="8722339" y="467749"/>
            <a:ext cx="553301" cy="314775"/>
          </a:xfrm>
          <a:prstGeom prst="rect">
            <a:avLst/>
          </a:prstGeom>
          <a:noFill/>
          <a:ln>
            <a:noFill/>
          </a:ln>
          <a:effectLst>
            <a:outerShdw blurRad="50800" dist="38100" dir="2700000" algn="tl" rotWithShape="0">
              <a:prstClr val="black">
                <a:alpha val="40000"/>
              </a:prstClr>
            </a:outerShdw>
          </a:effectLst>
        </p:spPr>
      </p:pic>
      <p:pic>
        <p:nvPicPr>
          <p:cNvPr id="13" name="Picture 12" descr="Related image">
            <a:extLst>
              <a:ext uri="{FF2B5EF4-FFF2-40B4-BE49-F238E27FC236}">
                <a16:creationId xmlns:a16="http://schemas.microsoft.com/office/drawing/2014/main" id="{103464C4-9C7E-4BA2-A022-36577DFB264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3898273">
            <a:off x="286677" y="5244093"/>
            <a:ext cx="553301" cy="314775"/>
          </a:xfrm>
          <a:prstGeom prst="rect">
            <a:avLst/>
          </a:prstGeom>
          <a:noFill/>
          <a:ln>
            <a:noFill/>
          </a:ln>
          <a:effectLst>
            <a:outerShdw blurRad="50800" dist="38100" dir="2700000" algn="tl" rotWithShape="0">
              <a:prstClr val="black">
                <a:alpha val="40000"/>
              </a:prstClr>
            </a:outerShdw>
          </a:effectLst>
        </p:spPr>
      </p:pic>
      <p:pic>
        <p:nvPicPr>
          <p:cNvPr id="14" name="Picture 13" descr="Related image">
            <a:extLst>
              <a:ext uri="{FF2B5EF4-FFF2-40B4-BE49-F238E27FC236}">
                <a16:creationId xmlns:a16="http://schemas.microsoft.com/office/drawing/2014/main" id="{9216CEFA-F8D5-40F3-97B2-49BA0B29677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8338519">
            <a:off x="11239365" y="1559989"/>
            <a:ext cx="553301" cy="314775"/>
          </a:xfrm>
          <a:prstGeom prst="rect">
            <a:avLst/>
          </a:prstGeom>
          <a:noFill/>
          <a:ln>
            <a:noFill/>
          </a:ln>
          <a:effectLst>
            <a:outerShdw blurRad="50800" dist="38100" dir="2700000" algn="tl" rotWithShape="0">
              <a:prstClr val="black">
                <a:alpha val="40000"/>
              </a:prstClr>
            </a:outerShdw>
          </a:effectLst>
        </p:spPr>
      </p:pic>
      <p:pic>
        <p:nvPicPr>
          <p:cNvPr id="15" name="Picture 14" descr="Related image">
            <a:extLst>
              <a:ext uri="{FF2B5EF4-FFF2-40B4-BE49-F238E27FC236}">
                <a16:creationId xmlns:a16="http://schemas.microsoft.com/office/drawing/2014/main" id="{C28180A6-E193-4293-A4F1-A3DB9899F57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3898273">
            <a:off x="11655179" y="222849"/>
            <a:ext cx="284840" cy="184361"/>
          </a:xfrm>
          <a:prstGeom prst="rect">
            <a:avLst/>
          </a:prstGeom>
          <a:noFill/>
          <a:ln>
            <a:noFill/>
          </a:ln>
          <a:effectLst>
            <a:outerShdw blurRad="50800" dist="38100" dir="2700000" algn="tl" rotWithShape="0">
              <a:prstClr val="black">
                <a:alpha val="40000"/>
              </a:prstClr>
            </a:outerShdw>
          </a:effectLst>
        </p:spPr>
      </p:pic>
      <p:pic>
        <p:nvPicPr>
          <p:cNvPr id="16" name="Picture 15" descr="Related image">
            <a:extLst>
              <a:ext uri="{FF2B5EF4-FFF2-40B4-BE49-F238E27FC236}">
                <a16:creationId xmlns:a16="http://schemas.microsoft.com/office/drawing/2014/main" id="{7C1B7CF2-568F-4354-8403-79197B57546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8743740">
            <a:off x="6305379" y="6457383"/>
            <a:ext cx="284840" cy="184361"/>
          </a:xfrm>
          <a:prstGeom prst="rect">
            <a:avLst/>
          </a:prstGeom>
          <a:noFill/>
          <a:ln>
            <a:noFill/>
          </a:ln>
          <a:effectLst>
            <a:outerShdw blurRad="50800" dist="38100" dir="2700000" algn="tl" rotWithShape="0">
              <a:prstClr val="black">
                <a:alpha val="40000"/>
              </a:prstClr>
            </a:outerShdw>
          </a:effectLst>
        </p:spPr>
      </p:pic>
      <p:pic>
        <p:nvPicPr>
          <p:cNvPr id="17" name="Picture 16" descr="Related image">
            <a:extLst>
              <a:ext uri="{FF2B5EF4-FFF2-40B4-BE49-F238E27FC236}">
                <a16:creationId xmlns:a16="http://schemas.microsoft.com/office/drawing/2014/main" id="{0ACD8A6F-1C2F-4E14-9C2D-04DD92CAD20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9307631">
            <a:off x="251981" y="284505"/>
            <a:ext cx="284840" cy="184361"/>
          </a:xfrm>
          <a:prstGeom prst="rect">
            <a:avLst/>
          </a:prstGeom>
          <a:noFill/>
          <a:ln>
            <a:no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88AA4C67-F3B5-48AA-9BAD-574477CD32EE}"/>
              </a:ext>
            </a:extLst>
          </p:cNvPr>
          <p:cNvPicPr/>
          <p:nvPr/>
        </p:nvPicPr>
        <p:blipFill rotWithShape="1">
          <a:blip r:embed="rId5" cstate="print">
            <a:extLst>
              <a:ext uri="{28A0092B-C50C-407E-A947-70E740481C1C}">
                <a14:useLocalDpi xmlns:a14="http://schemas.microsoft.com/office/drawing/2010/main" val="0"/>
              </a:ext>
            </a:extLst>
          </a:blip>
          <a:srcRect l="17996" t="35840" r="20510" b="7546"/>
          <a:stretch/>
        </p:blipFill>
        <p:spPr bwMode="auto">
          <a:xfrm rot="5400000">
            <a:off x="9306952" y="2747340"/>
            <a:ext cx="2744180" cy="2033219"/>
          </a:xfrm>
          <a:prstGeom prst="rect">
            <a:avLst/>
          </a:prstGeom>
          <a:ln>
            <a:noFill/>
          </a:ln>
          <a:effectLst>
            <a:softEdge rad="112500"/>
          </a:effectLst>
        </p:spPr>
      </p:pic>
      <p:pic>
        <p:nvPicPr>
          <p:cNvPr id="19" name="Picture 18">
            <a:extLst>
              <a:ext uri="{FF2B5EF4-FFF2-40B4-BE49-F238E27FC236}">
                <a16:creationId xmlns:a16="http://schemas.microsoft.com/office/drawing/2014/main" id="{96930D3E-75C6-4A62-9A6F-A1F9E3F142D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558400" y="3002689"/>
            <a:ext cx="3454123" cy="2763345"/>
          </a:xfrm>
          <a:prstGeom prst="rect">
            <a:avLst/>
          </a:prstGeom>
          <a:ln>
            <a:noFill/>
          </a:ln>
          <a:effectLst>
            <a:softEdge rad="112500"/>
          </a:effectLst>
        </p:spPr>
      </p:pic>
      <p:pic>
        <p:nvPicPr>
          <p:cNvPr id="20" name="Picture 19">
            <a:extLst>
              <a:ext uri="{FF2B5EF4-FFF2-40B4-BE49-F238E27FC236}">
                <a16:creationId xmlns:a16="http://schemas.microsoft.com/office/drawing/2014/main" id="{F3B3B28F-B5DD-4CB4-921A-F3636CC7F2D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7156075" y="1644959"/>
            <a:ext cx="2617032" cy="2162004"/>
          </a:xfrm>
          <a:prstGeom prst="rect">
            <a:avLst/>
          </a:prstGeom>
          <a:ln>
            <a:noFill/>
          </a:ln>
          <a:effectLst>
            <a:softEdge rad="112500"/>
          </a:effectLst>
        </p:spPr>
      </p:pic>
      <p:pic>
        <p:nvPicPr>
          <p:cNvPr id="21" name="Picture 20">
            <a:extLst>
              <a:ext uri="{FF2B5EF4-FFF2-40B4-BE49-F238E27FC236}">
                <a16:creationId xmlns:a16="http://schemas.microsoft.com/office/drawing/2014/main" id="{58B73D43-4732-46F8-9E04-A968D1DD9D57}"/>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273069" y="1625749"/>
            <a:ext cx="3454122" cy="2763345"/>
          </a:xfrm>
          <a:prstGeom prst="rect">
            <a:avLst/>
          </a:prstGeom>
          <a:ln>
            <a:noFill/>
          </a:ln>
          <a:effectLst>
            <a:softEdge rad="112500"/>
          </a:effectLst>
        </p:spPr>
      </p:pic>
      <p:sp>
        <p:nvSpPr>
          <p:cNvPr id="22" name="TextBox 21">
            <a:extLst>
              <a:ext uri="{FF2B5EF4-FFF2-40B4-BE49-F238E27FC236}">
                <a16:creationId xmlns:a16="http://schemas.microsoft.com/office/drawing/2014/main" id="{D0CC2C1D-79CA-40B6-B500-20068BB8974C}"/>
              </a:ext>
            </a:extLst>
          </p:cNvPr>
          <p:cNvSpPr txBox="1"/>
          <p:nvPr/>
        </p:nvSpPr>
        <p:spPr>
          <a:xfrm>
            <a:off x="4747497" y="2154524"/>
            <a:ext cx="1123133" cy="707886"/>
          </a:xfrm>
          <a:prstGeom prst="rect">
            <a:avLst/>
          </a:prstGeom>
          <a:noFill/>
        </p:spPr>
        <p:txBody>
          <a:bodyPr wrap="square" rtlCol="0">
            <a:spAutoFit/>
          </a:bodyPr>
          <a:lstStyle/>
          <a:p>
            <a:r>
              <a:rPr lang="en-GB" sz="2000" dirty="0" err="1">
                <a:solidFill>
                  <a:srgbClr val="0037A4"/>
                </a:solidFill>
                <a:latin typeface="Playtime With Hot Toddies" panose="02000606020000020004" pitchFamily="2" charset="0"/>
              </a:rPr>
              <a:t>Golchi</a:t>
            </a:r>
            <a:r>
              <a:rPr lang="en-GB" sz="2000" dirty="0">
                <a:solidFill>
                  <a:srgbClr val="0037A4"/>
                </a:solidFill>
                <a:latin typeface="Playtime With Hot Toddies" panose="02000606020000020004" pitchFamily="2" charset="0"/>
              </a:rPr>
              <a:t> </a:t>
            </a:r>
            <a:r>
              <a:rPr lang="en-GB" sz="2000" dirty="0" err="1">
                <a:solidFill>
                  <a:srgbClr val="0037A4"/>
                </a:solidFill>
                <a:latin typeface="Playtime With Hot Toddies" panose="02000606020000020004" pitchFamily="2" charset="0"/>
              </a:rPr>
              <a:t>Dillad</a:t>
            </a:r>
            <a:r>
              <a:rPr lang="en-GB" sz="2000" dirty="0">
                <a:solidFill>
                  <a:srgbClr val="0037A4"/>
                </a:solidFill>
                <a:latin typeface="Playtime With Hot Toddies" panose="02000606020000020004" pitchFamily="2" charset="0"/>
              </a:rPr>
              <a:t> </a:t>
            </a:r>
          </a:p>
        </p:txBody>
      </p:sp>
      <p:sp>
        <p:nvSpPr>
          <p:cNvPr id="23" name="TextBox 22">
            <a:extLst>
              <a:ext uri="{FF2B5EF4-FFF2-40B4-BE49-F238E27FC236}">
                <a16:creationId xmlns:a16="http://schemas.microsoft.com/office/drawing/2014/main" id="{42B718C4-5F99-4AAE-8446-88F0759BEB9C}"/>
              </a:ext>
            </a:extLst>
          </p:cNvPr>
          <p:cNvSpPr txBox="1"/>
          <p:nvPr/>
        </p:nvSpPr>
        <p:spPr>
          <a:xfrm>
            <a:off x="9631632" y="1927386"/>
            <a:ext cx="1047410" cy="707886"/>
          </a:xfrm>
          <a:prstGeom prst="rect">
            <a:avLst/>
          </a:prstGeom>
          <a:noFill/>
        </p:spPr>
        <p:txBody>
          <a:bodyPr wrap="square" rtlCol="0">
            <a:spAutoFit/>
          </a:bodyPr>
          <a:lstStyle/>
          <a:p>
            <a:r>
              <a:rPr lang="en-GB" sz="2000" dirty="0" err="1">
                <a:solidFill>
                  <a:srgbClr val="0037A4"/>
                </a:solidFill>
                <a:latin typeface="Playtime With Hot Toddies" panose="02000606020000020004" pitchFamily="2" charset="0"/>
              </a:rPr>
              <a:t>Sychu</a:t>
            </a:r>
            <a:r>
              <a:rPr lang="en-GB" sz="2000" dirty="0">
                <a:solidFill>
                  <a:srgbClr val="0037A4"/>
                </a:solidFill>
                <a:latin typeface="Playtime With Hot Toddies" panose="02000606020000020004" pitchFamily="2" charset="0"/>
              </a:rPr>
              <a:t> </a:t>
            </a:r>
            <a:r>
              <a:rPr lang="en-GB" sz="2000" dirty="0" err="1">
                <a:solidFill>
                  <a:srgbClr val="0037A4"/>
                </a:solidFill>
                <a:latin typeface="Playtime With Hot Toddies" panose="02000606020000020004" pitchFamily="2" charset="0"/>
              </a:rPr>
              <a:t>Dillad</a:t>
            </a:r>
            <a:endParaRPr lang="en-GB" sz="2000" dirty="0">
              <a:solidFill>
                <a:srgbClr val="0037A4"/>
              </a:solidFill>
              <a:latin typeface="Playtime With Hot Toddies" panose="02000606020000020004" pitchFamily="2" charset="0"/>
            </a:endParaRPr>
          </a:p>
        </p:txBody>
      </p:sp>
      <p:sp>
        <p:nvSpPr>
          <p:cNvPr id="24" name="TextBox 23">
            <a:extLst>
              <a:ext uri="{FF2B5EF4-FFF2-40B4-BE49-F238E27FC236}">
                <a16:creationId xmlns:a16="http://schemas.microsoft.com/office/drawing/2014/main" id="{FE2412F0-3BC7-47D2-87DD-B3E225A8566B}"/>
              </a:ext>
            </a:extLst>
          </p:cNvPr>
          <p:cNvSpPr txBox="1"/>
          <p:nvPr/>
        </p:nvSpPr>
        <p:spPr>
          <a:xfrm>
            <a:off x="915686" y="746807"/>
            <a:ext cx="2330473" cy="707886"/>
          </a:xfrm>
          <a:prstGeom prst="rect">
            <a:avLst/>
          </a:prstGeom>
          <a:noFill/>
        </p:spPr>
        <p:txBody>
          <a:bodyPr wrap="square" rtlCol="0">
            <a:spAutoFit/>
          </a:bodyPr>
          <a:lstStyle/>
          <a:p>
            <a:r>
              <a:rPr lang="en-GB" sz="2000" dirty="0" err="1">
                <a:solidFill>
                  <a:srgbClr val="0037A4"/>
                </a:solidFill>
                <a:latin typeface="Playtime With Hot Toddies" panose="02000606020000020004" pitchFamily="2" charset="0"/>
              </a:rPr>
              <a:t>Gwirio</a:t>
            </a:r>
            <a:r>
              <a:rPr lang="en-GB" sz="2000" dirty="0">
                <a:solidFill>
                  <a:srgbClr val="0037A4"/>
                </a:solidFill>
                <a:latin typeface="Playtime With Hot Toddies" panose="02000606020000020004" pitchFamily="2" charset="0"/>
              </a:rPr>
              <a:t> </a:t>
            </a:r>
            <a:r>
              <a:rPr lang="en-GB" sz="2000" dirty="0" err="1">
                <a:solidFill>
                  <a:srgbClr val="0037A4"/>
                </a:solidFill>
                <a:latin typeface="Playtime With Hot Toddies" panose="02000606020000020004" pitchFamily="2" charset="0"/>
              </a:rPr>
              <a:t>Cyfarwyddiadau</a:t>
            </a:r>
            <a:r>
              <a:rPr lang="en-GB" sz="2000" dirty="0">
                <a:solidFill>
                  <a:srgbClr val="0037A4"/>
                </a:solidFill>
                <a:latin typeface="Playtime With Hot Toddies" panose="02000606020000020004" pitchFamily="2" charset="0"/>
              </a:rPr>
              <a:t>  </a:t>
            </a:r>
          </a:p>
        </p:txBody>
      </p:sp>
    </p:spTree>
    <p:extLst>
      <p:ext uri="{BB962C8B-B14F-4D97-AF65-F5344CB8AC3E}">
        <p14:creationId xmlns:p14="http://schemas.microsoft.com/office/powerpoint/2010/main" val="4068811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C6F5E5-4BA9-41A1-92B0-3CB0C5C1D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2B4A8FC-29ED-43E3-BE43-A450F61C5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8256" y="5600513"/>
            <a:ext cx="987044" cy="976137"/>
          </a:xfrm>
          <a:prstGeom prst="ellipse">
            <a:avLst/>
          </a:prstGeom>
        </p:spPr>
      </p:pic>
      <p:pic>
        <p:nvPicPr>
          <p:cNvPr id="17" name="Picture 2" descr="Five pointed yellow star icon cartoon style Vector Image">
            <a:extLst>
              <a:ext uri="{FF2B5EF4-FFF2-40B4-BE49-F238E27FC236}">
                <a16:creationId xmlns:a16="http://schemas.microsoft.com/office/drawing/2014/main" id="{60F4CC1E-EB6E-4D5D-8B2D-3F70D786F3AC}"/>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11188394" y="175978"/>
            <a:ext cx="777549" cy="7152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2" descr="Five pointed yellow star icon cartoon style Vector Image">
            <a:extLst>
              <a:ext uri="{FF2B5EF4-FFF2-40B4-BE49-F238E27FC236}">
                <a16:creationId xmlns:a16="http://schemas.microsoft.com/office/drawing/2014/main" id="{AFE85F10-52D6-414C-8F45-A066A45C5178}"/>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6230897" y="5378553"/>
            <a:ext cx="777549" cy="7152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2" descr="Five pointed yellow star icon cartoon style Vector Image">
            <a:extLst>
              <a:ext uri="{FF2B5EF4-FFF2-40B4-BE49-F238E27FC236}">
                <a16:creationId xmlns:a16="http://schemas.microsoft.com/office/drawing/2014/main" id="{71A22520-455B-43D4-B3C9-874269660BD6}"/>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213169" y="1185617"/>
            <a:ext cx="777549" cy="7152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Five pointed yellow star icon cartoon style Vector Image">
            <a:extLst>
              <a:ext uri="{FF2B5EF4-FFF2-40B4-BE49-F238E27FC236}">
                <a16:creationId xmlns:a16="http://schemas.microsoft.com/office/drawing/2014/main" id="{FFB03543-10EA-4C78-AA46-C4F2531E319C}"/>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4343220" y="2091949"/>
            <a:ext cx="471748" cy="4339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descr="Five pointed yellow star icon cartoon style Vector Image">
            <a:extLst>
              <a:ext uri="{FF2B5EF4-FFF2-40B4-BE49-F238E27FC236}">
                <a16:creationId xmlns:a16="http://schemas.microsoft.com/office/drawing/2014/main" id="{B7EB7839-5590-4041-9C4E-BD75EE4870CB}"/>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11504531" y="4197447"/>
            <a:ext cx="471748" cy="4339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 descr="Five pointed yellow star icon cartoon style Vector Image">
            <a:extLst>
              <a:ext uri="{FF2B5EF4-FFF2-40B4-BE49-F238E27FC236}">
                <a16:creationId xmlns:a16="http://schemas.microsoft.com/office/drawing/2014/main" id="{C84E7124-636B-4E59-8EB5-8674D36A6A8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990718" y="3558614"/>
            <a:ext cx="306082" cy="2815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 descr="Five pointed yellow star icon cartoon style Vector Image">
            <a:extLst>
              <a:ext uri="{FF2B5EF4-FFF2-40B4-BE49-F238E27FC236}">
                <a16:creationId xmlns:a16="http://schemas.microsoft.com/office/drawing/2014/main" id="{DB1785C8-7E69-4A98-8273-047AA48F942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4738642" y="533620"/>
            <a:ext cx="306082" cy="2815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2" descr="Five pointed yellow star icon cartoon style Vector Image">
            <a:extLst>
              <a:ext uri="{FF2B5EF4-FFF2-40B4-BE49-F238E27FC236}">
                <a16:creationId xmlns:a16="http://schemas.microsoft.com/office/drawing/2014/main" id="{0C3E6E14-E1D8-4616-A803-C1B3BC5881A9}"/>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8464231" y="6242864"/>
            <a:ext cx="306082" cy="2815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2" descr="Five pointed yellow star icon cartoon style Vector Image">
            <a:extLst>
              <a:ext uri="{FF2B5EF4-FFF2-40B4-BE49-F238E27FC236}">
                <a16:creationId xmlns:a16="http://schemas.microsoft.com/office/drawing/2014/main" id="{CFDE615E-C151-4DAC-93C5-C27560DC66A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366070" y="6044002"/>
            <a:ext cx="471748" cy="4339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5849E60-EDF7-4863-892E-FF779DAB187E}"/>
              </a:ext>
            </a:extLst>
          </p:cNvPr>
          <p:cNvPicPr/>
          <p:nvPr/>
        </p:nvPicPr>
        <p:blipFill rotWithShape="1">
          <a:blip r:embed="rId5" cstate="print">
            <a:extLst>
              <a:ext uri="{28A0092B-C50C-407E-A947-70E740481C1C}">
                <a14:useLocalDpi xmlns:a14="http://schemas.microsoft.com/office/drawing/2010/main" val="0"/>
              </a:ext>
            </a:extLst>
          </a:blip>
          <a:srcRect l="77331" t="76761" r="2711" b="5030"/>
          <a:stretch/>
        </p:blipFill>
        <p:spPr>
          <a:xfrm>
            <a:off x="9240780" y="4374197"/>
            <a:ext cx="1510191" cy="1592759"/>
          </a:xfrm>
          <a:prstGeom prst="rect">
            <a:avLst/>
          </a:prstGeom>
          <a:ln>
            <a:noFill/>
          </a:ln>
          <a:effectLst>
            <a:softEdge rad="112500"/>
          </a:effectLst>
        </p:spPr>
      </p:pic>
      <p:pic>
        <p:nvPicPr>
          <p:cNvPr id="26" name="Picture 25">
            <a:extLst>
              <a:ext uri="{FF2B5EF4-FFF2-40B4-BE49-F238E27FC236}">
                <a16:creationId xmlns:a16="http://schemas.microsoft.com/office/drawing/2014/main" id="{5865AFCB-8D50-4B66-9AF3-321DF4DAA7DB}"/>
              </a:ext>
            </a:extLst>
          </p:cNvPr>
          <p:cNvPicPr/>
          <p:nvPr/>
        </p:nvPicPr>
        <p:blipFill rotWithShape="1">
          <a:blip r:embed="rId5" cstate="print">
            <a:extLst>
              <a:ext uri="{28A0092B-C50C-407E-A947-70E740481C1C}">
                <a14:useLocalDpi xmlns:a14="http://schemas.microsoft.com/office/drawing/2010/main" val="0"/>
              </a:ext>
            </a:extLst>
          </a:blip>
          <a:srcRect l="51613" t="26222" r="26630" b="51163"/>
          <a:stretch/>
        </p:blipFill>
        <p:spPr>
          <a:xfrm>
            <a:off x="9447182" y="1476615"/>
            <a:ext cx="1847963" cy="2346961"/>
          </a:xfrm>
          <a:prstGeom prst="rect">
            <a:avLst/>
          </a:prstGeom>
          <a:ln>
            <a:noFill/>
          </a:ln>
          <a:effectLst>
            <a:softEdge rad="112500"/>
          </a:effectLst>
        </p:spPr>
      </p:pic>
      <p:pic>
        <p:nvPicPr>
          <p:cNvPr id="27" name="Picture 26">
            <a:extLst>
              <a:ext uri="{FF2B5EF4-FFF2-40B4-BE49-F238E27FC236}">
                <a16:creationId xmlns:a16="http://schemas.microsoft.com/office/drawing/2014/main" id="{C3086F1E-874E-455D-9C96-504B7EAB7A1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224713" y="1501574"/>
            <a:ext cx="3937915" cy="3184792"/>
          </a:xfrm>
          <a:prstGeom prst="rect">
            <a:avLst/>
          </a:prstGeom>
          <a:ln>
            <a:noFill/>
          </a:ln>
          <a:effectLst>
            <a:softEdge rad="112500"/>
          </a:effectLst>
        </p:spPr>
      </p:pic>
      <p:sp>
        <p:nvSpPr>
          <p:cNvPr id="28" name="TextBox 27">
            <a:extLst>
              <a:ext uri="{FF2B5EF4-FFF2-40B4-BE49-F238E27FC236}">
                <a16:creationId xmlns:a16="http://schemas.microsoft.com/office/drawing/2014/main" id="{4E5908CD-3DFC-416B-90EB-44DD224983F4}"/>
              </a:ext>
            </a:extLst>
          </p:cNvPr>
          <p:cNvSpPr txBox="1"/>
          <p:nvPr/>
        </p:nvSpPr>
        <p:spPr>
          <a:xfrm>
            <a:off x="7332453" y="632281"/>
            <a:ext cx="3164346" cy="400110"/>
          </a:xfrm>
          <a:prstGeom prst="rect">
            <a:avLst/>
          </a:prstGeom>
          <a:noFill/>
        </p:spPr>
        <p:txBody>
          <a:bodyPr wrap="square" rtlCol="0">
            <a:spAutoFit/>
          </a:bodyPr>
          <a:lstStyle/>
          <a:p>
            <a:r>
              <a:rPr lang="en-GB" sz="2000" dirty="0" err="1">
                <a:solidFill>
                  <a:srgbClr val="FFC000"/>
                </a:solidFill>
                <a:latin typeface="Playtime With Hot Toddies" panose="02000606020000020004" pitchFamily="2" charset="0"/>
              </a:rPr>
              <a:t>Diogelwch</a:t>
            </a:r>
            <a:r>
              <a:rPr lang="en-GB" sz="2000" dirty="0">
                <a:solidFill>
                  <a:srgbClr val="FFC000"/>
                </a:solidFill>
                <a:latin typeface="Playtime With Hot Toddies" panose="02000606020000020004" pitchFamily="2" charset="0"/>
              </a:rPr>
              <a:t> Offer </a:t>
            </a:r>
            <a:r>
              <a:rPr lang="en-GB" sz="2000" dirty="0" err="1">
                <a:solidFill>
                  <a:srgbClr val="FFC000"/>
                </a:solidFill>
                <a:latin typeface="Playtime With Hot Toddies" panose="02000606020000020004" pitchFamily="2" charset="0"/>
              </a:rPr>
              <a:t>Trydanol</a:t>
            </a:r>
            <a:r>
              <a:rPr lang="en-GB" sz="2000" dirty="0">
                <a:solidFill>
                  <a:srgbClr val="FFC000"/>
                </a:solidFill>
                <a:latin typeface="Playtime With Hot Toddies" panose="02000606020000020004" pitchFamily="2" charset="0"/>
              </a:rPr>
              <a:t>  </a:t>
            </a:r>
          </a:p>
        </p:txBody>
      </p:sp>
      <p:sp>
        <p:nvSpPr>
          <p:cNvPr id="29" name="TextBox 28">
            <a:extLst>
              <a:ext uri="{FF2B5EF4-FFF2-40B4-BE49-F238E27FC236}">
                <a16:creationId xmlns:a16="http://schemas.microsoft.com/office/drawing/2014/main" id="{DA1F9A44-FBB0-4F24-B81F-8CD0B1563F5E}"/>
              </a:ext>
            </a:extLst>
          </p:cNvPr>
          <p:cNvSpPr txBox="1"/>
          <p:nvPr/>
        </p:nvSpPr>
        <p:spPr>
          <a:xfrm>
            <a:off x="896855" y="2839318"/>
            <a:ext cx="1287849" cy="707886"/>
          </a:xfrm>
          <a:prstGeom prst="rect">
            <a:avLst/>
          </a:prstGeom>
          <a:noFill/>
        </p:spPr>
        <p:txBody>
          <a:bodyPr wrap="square" rtlCol="0">
            <a:spAutoFit/>
          </a:bodyPr>
          <a:lstStyle/>
          <a:p>
            <a:r>
              <a:rPr lang="en-GB" sz="2000" dirty="0" err="1">
                <a:solidFill>
                  <a:srgbClr val="FFC000"/>
                </a:solidFill>
                <a:latin typeface="Playtime With Hot Toddies" panose="02000606020000020004"/>
              </a:rPr>
              <a:t>Diogelwch</a:t>
            </a:r>
            <a:r>
              <a:rPr lang="en-GB" sz="2000" dirty="0">
                <a:solidFill>
                  <a:srgbClr val="FFC000"/>
                </a:solidFill>
                <a:latin typeface="Playtime With Hot Toddies" panose="02000606020000020004"/>
              </a:rPr>
              <a:t> </a:t>
            </a:r>
            <a:r>
              <a:rPr lang="en-GB" sz="2000" dirty="0" err="1">
                <a:solidFill>
                  <a:srgbClr val="FFC000"/>
                </a:solidFill>
                <a:latin typeface="Playtime With Hot Toddies" panose="02000606020000020004"/>
              </a:rPr>
              <a:t>rhag</a:t>
            </a:r>
            <a:r>
              <a:rPr lang="en-GB" sz="2000" dirty="0">
                <a:solidFill>
                  <a:srgbClr val="FFC000"/>
                </a:solidFill>
                <a:latin typeface="Playtime With Hot Toddies" panose="02000606020000020004"/>
              </a:rPr>
              <a:t> T</a:t>
            </a:r>
            <a:r>
              <a:rPr lang="en-GB" sz="2000" dirty="0">
                <a:solidFill>
                  <a:srgbClr val="FFC000"/>
                </a:solidFill>
                <a:latin typeface="Playtime With Hot Toddies" panose="02000606020000020004"/>
                <a:cs typeface="Arial" panose="020B0604020202020204" pitchFamily="34" charset="0"/>
              </a:rPr>
              <a:t>ân</a:t>
            </a:r>
            <a:endParaRPr lang="en-GB" sz="2000" dirty="0">
              <a:solidFill>
                <a:srgbClr val="FFC000"/>
              </a:solidFill>
              <a:latin typeface="Playtime With Hot Toddies" panose="02000606020000020004"/>
            </a:endParaRPr>
          </a:p>
        </p:txBody>
      </p:sp>
      <p:pic>
        <p:nvPicPr>
          <p:cNvPr id="30" name="Picture 29">
            <a:extLst>
              <a:ext uri="{FF2B5EF4-FFF2-40B4-BE49-F238E27FC236}">
                <a16:creationId xmlns:a16="http://schemas.microsoft.com/office/drawing/2014/main" id="{73A1433A-9C10-4D63-B8AB-10EDECE0C625}"/>
              </a:ext>
            </a:extLst>
          </p:cNvPr>
          <p:cNvPicPr/>
          <p:nvPr/>
        </p:nvPicPr>
        <p:blipFill rotWithShape="1">
          <a:blip r:embed="rId7" cstate="print">
            <a:extLst>
              <a:ext uri="{28A0092B-C50C-407E-A947-70E740481C1C}">
                <a14:useLocalDpi xmlns:a14="http://schemas.microsoft.com/office/drawing/2010/main" val="0"/>
              </a:ext>
            </a:extLst>
          </a:blip>
          <a:srcRect l="2917" t="39371" r="55340" b="30850"/>
          <a:stretch/>
        </p:blipFill>
        <p:spPr>
          <a:xfrm>
            <a:off x="1599100" y="3603468"/>
            <a:ext cx="2935321" cy="2874505"/>
          </a:xfrm>
          <a:prstGeom prst="rect">
            <a:avLst/>
          </a:prstGeom>
          <a:ln>
            <a:noFill/>
          </a:ln>
          <a:effectLst>
            <a:softEdge rad="112500"/>
          </a:effectLst>
        </p:spPr>
      </p:pic>
      <p:pic>
        <p:nvPicPr>
          <p:cNvPr id="31" name="Picture 30">
            <a:extLst>
              <a:ext uri="{FF2B5EF4-FFF2-40B4-BE49-F238E27FC236}">
                <a16:creationId xmlns:a16="http://schemas.microsoft.com/office/drawing/2014/main" id="{38ABE54A-8D66-454E-A4E6-87CCDF7997AB}"/>
              </a:ext>
            </a:extLst>
          </p:cNvPr>
          <p:cNvPicPr/>
          <p:nvPr/>
        </p:nvPicPr>
        <p:blipFill rotWithShape="1">
          <a:blip r:embed="rId7" cstate="print">
            <a:extLst>
              <a:ext uri="{28A0092B-C50C-407E-A947-70E740481C1C}">
                <a14:useLocalDpi xmlns:a14="http://schemas.microsoft.com/office/drawing/2010/main" val="0"/>
              </a:ext>
            </a:extLst>
          </a:blip>
          <a:srcRect l="24935" t="71927" r="56167" b="1396"/>
          <a:stretch/>
        </p:blipFill>
        <p:spPr>
          <a:xfrm>
            <a:off x="2427905" y="665144"/>
            <a:ext cx="1649622" cy="2619626"/>
          </a:xfrm>
          <a:prstGeom prst="rect">
            <a:avLst/>
          </a:prstGeom>
          <a:ln>
            <a:noFill/>
          </a:ln>
          <a:effectLst>
            <a:softEdge rad="112500"/>
          </a:effectLst>
        </p:spPr>
      </p:pic>
    </p:spTree>
    <p:extLst>
      <p:ext uri="{BB962C8B-B14F-4D97-AF65-F5344CB8AC3E}">
        <p14:creationId xmlns:p14="http://schemas.microsoft.com/office/powerpoint/2010/main" val="1735118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66D2BA-131C-4FF2-9716-04D9C95C8E43}"/>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6958" y="0"/>
            <a:ext cx="12218958" cy="6858000"/>
          </a:xfrm>
          <a:prstGeom prst="rect">
            <a:avLst/>
          </a:prstGeom>
        </p:spPr>
      </p:pic>
      <p:pic>
        <p:nvPicPr>
          <p:cNvPr id="12" name="Picture 11">
            <a:extLst>
              <a:ext uri="{FF2B5EF4-FFF2-40B4-BE49-F238E27FC236}">
                <a16:creationId xmlns:a16="http://schemas.microsoft.com/office/drawing/2014/main" id="{F6CC0746-4DDE-405E-8941-145C940CF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8256" y="5600513"/>
            <a:ext cx="987044" cy="976137"/>
          </a:xfrm>
          <a:prstGeom prst="ellipse">
            <a:avLst/>
          </a:prstGeom>
        </p:spPr>
      </p:pic>
      <p:pic>
        <p:nvPicPr>
          <p:cNvPr id="10" name="Picture 9" descr="Related image">
            <a:extLst>
              <a:ext uri="{FF2B5EF4-FFF2-40B4-BE49-F238E27FC236}">
                <a16:creationId xmlns:a16="http://schemas.microsoft.com/office/drawing/2014/main" id="{AEC43B9A-F853-4D14-B012-83B8CD8A190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9020930">
            <a:off x="8306564" y="303791"/>
            <a:ext cx="856872" cy="439626"/>
          </a:xfrm>
          <a:prstGeom prst="rect">
            <a:avLst/>
          </a:prstGeom>
          <a:noFill/>
          <a:ln>
            <a:noFill/>
          </a:ln>
          <a:effectLst>
            <a:outerShdw blurRad="50800" dist="38100" dir="2700000" algn="tl" rotWithShape="0">
              <a:prstClr val="black">
                <a:alpha val="40000"/>
              </a:prstClr>
            </a:outerShdw>
          </a:effectLst>
        </p:spPr>
      </p:pic>
      <p:pic>
        <p:nvPicPr>
          <p:cNvPr id="13" name="Picture 12" descr="Related image">
            <a:extLst>
              <a:ext uri="{FF2B5EF4-FFF2-40B4-BE49-F238E27FC236}">
                <a16:creationId xmlns:a16="http://schemas.microsoft.com/office/drawing/2014/main" id="{A5B927A4-A1CD-445C-9828-53BD920E015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3296234">
            <a:off x="8223122" y="5687414"/>
            <a:ext cx="1062689" cy="580150"/>
          </a:xfrm>
          <a:prstGeom prst="rect">
            <a:avLst/>
          </a:prstGeom>
          <a:noFill/>
          <a:ln>
            <a:noFill/>
          </a:ln>
          <a:effectLst>
            <a:outerShdw blurRad="50800" dist="38100" dir="2700000" algn="tl" rotWithShape="0">
              <a:prstClr val="black">
                <a:alpha val="40000"/>
              </a:prstClr>
            </a:outerShdw>
          </a:effectLst>
        </p:spPr>
      </p:pic>
      <p:pic>
        <p:nvPicPr>
          <p:cNvPr id="14" name="Picture 13" descr="Related image">
            <a:extLst>
              <a:ext uri="{FF2B5EF4-FFF2-40B4-BE49-F238E27FC236}">
                <a16:creationId xmlns:a16="http://schemas.microsoft.com/office/drawing/2014/main" id="{02A38636-0307-43F5-A6DD-B44A4AFFF17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7406359">
            <a:off x="3468467" y="1827936"/>
            <a:ext cx="1062689" cy="580150"/>
          </a:xfrm>
          <a:prstGeom prst="rect">
            <a:avLst/>
          </a:prstGeom>
          <a:noFill/>
          <a:ln>
            <a:noFill/>
          </a:ln>
          <a:effectLst>
            <a:outerShdw blurRad="50800" dist="38100" dir="2700000" algn="tl" rotWithShape="0">
              <a:prstClr val="black">
                <a:alpha val="40000"/>
              </a:prstClr>
            </a:outerShdw>
          </a:effectLst>
        </p:spPr>
      </p:pic>
      <p:pic>
        <p:nvPicPr>
          <p:cNvPr id="15" name="Picture 14" descr="Related image">
            <a:extLst>
              <a:ext uri="{FF2B5EF4-FFF2-40B4-BE49-F238E27FC236}">
                <a16:creationId xmlns:a16="http://schemas.microsoft.com/office/drawing/2014/main" id="{95F1C500-0C1F-45A8-8F2C-728DF830352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3898273">
            <a:off x="4473318" y="578256"/>
            <a:ext cx="553301" cy="314775"/>
          </a:xfrm>
          <a:prstGeom prst="rect">
            <a:avLst/>
          </a:prstGeom>
          <a:noFill/>
          <a:ln>
            <a:noFill/>
          </a:ln>
          <a:effectLst>
            <a:outerShdw blurRad="50800" dist="38100" dir="2700000" algn="tl" rotWithShape="0">
              <a:prstClr val="black">
                <a:alpha val="40000"/>
              </a:prstClr>
            </a:outerShdw>
          </a:effectLst>
        </p:spPr>
      </p:pic>
      <p:pic>
        <p:nvPicPr>
          <p:cNvPr id="16" name="Picture 15" descr="Related image">
            <a:extLst>
              <a:ext uri="{FF2B5EF4-FFF2-40B4-BE49-F238E27FC236}">
                <a16:creationId xmlns:a16="http://schemas.microsoft.com/office/drawing/2014/main" id="{FDED8484-D109-41F9-95DC-1CF77175BA5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3898273">
            <a:off x="307571" y="4891698"/>
            <a:ext cx="553301" cy="314775"/>
          </a:xfrm>
          <a:prstGeom prst="rect">
            <a:avLst/>
          </a:prstGeom>
          <a:noFill/>
          <a:ln>
            <a:noFill/>
          </a:ln>
          <a:effectLst>
            <a:outerShdw blurRad="50800" dist="38100" dir="2700000" algn="tl" rotWithShape="0">
              <a:prstClr val="black">
                <a:alpha val="40000"/>
              </a:prstClr>
            </a:outerShdw>
          </a:effectLst>
        </p:spPr>
      </p:pic>
      <p:pic>
        <p:nvPicPr>
          <p:cNvPr id="17" name="Picture 16" descr="Related image">
            <a:extLst>
              <a:ext uri="{FF2B5EF4-FFF2-40B4-BE49-F238E27FC236}">
                <a16:creationId xmlns:a16="http://schemas.microsoft.com/office/drawing/2014/main" id="{7803446C-6271-4B4C-BFC4-CB472EF7BB4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8338519">
            <a:off x="10990368" y="3804512"/>
            <a:ext cx="553301" cy="314775"/>
          </a:xfrm>
          <a:prstGeom prst="rect">
            <a:avLst/>
          </a:prstGeom>
          <a:noFill/>
          <a:ln>
            <a:noFill/>
          </a:ln>
          <a:effectLst>
            <a:outerShdw blurRad="50800" dist="38100" dir="2700000" algn="tl" rotWithShape="0">
              <a:prstClr val="black">
                <a:alpha val="40000"/>
              </a:prstClr>
            </a:outerShdw>
          </a:effectLst>
        </p:spPr>
      </p:pic>
      <p:pic>
        <p:nvPicPr>
          <p:cNvPr id="18" name="Picture 17" descr="Related image">
            <a:extLst>
              <a:ext uri="{FF2B5EF4-FFF2-40B4-BE49-F238E27FC236}">
                <a16:creationId xmlns:a16="http://schemas.microsoft.com/office/drawing/2014/main" id="{BD6C4137-482C-4786-B3A2-03D35B8DB46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3898273">
            <a:off x="11852656" y="1556744"/>
            <a:ext cx="284840" cy="184361"/>
          </a:xfrm>
          <a:prstGeom prst="rect">
            <a:avLst/>
          </a:prstGeom>
          <a:noFill/>
          <a:ln>
            <a:noFill/>
          </a:ln>
          <a:effectLst>
            <a:outerShdw blurRad="50800" dist="38100" dir="2700000" algn="tl" rotWithShape="0">
              <a:prstClr val="black">
                <a:alpha val="40000"/>
              </a:prstClr>
            </a:outerShdw>
          </a:effectLst>
        </p:spPr>
      </p:pic>
      <p:pic>
        <p:nvPicPr>
          <p:cNvPr id="19" name="Picture 18" descr="Related image">
            <a:extLst>
              <a:ext uri="{FF2B5EF4-FFF2-40B4-BE49-F238E27FC236}">
                <a16:creationId xmlns:a16="http://schemas.microsoft.com/office/drawing/2014/main" id="{DABFF8F8-2779-4212-A57E-010A86D3EAF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8743740">
            <a:off x="4956276" y="5690459"/>
            <a:ext cx="284840" cy="184361"/>
          </a:xfrm>
          <a:prstGeom prst="rect">
            <a:avLst/>
          </a:prstGeom>
          <a:noFill/>
          <a:ln>
            <a:noFill/>
          </a:ln>
          <a:effectLst>
            <a:outerShdw blurRad="50800" dist="38100" dir="2700000" algn="tl" rotWithShape="0">
              <a:prstClr val="black">
                <a:alpha val="40000"/>
              </a:prstClr>
            </a:outerShdw>
          </a:effectLst>
        </p:spPr>
      </p:pic>
      <p:pic>
        <p:nvPicPr>
          <p:cNvPr id="20" name="Picture 19" descr="Related image">
            <a:extLst>
              <a:ext uri="{FF2B5EF4-FFF2-40B4-BE49-F238E27FC236}">
                <a16:creationId xmlns:a16="http://schemas.microsoft.com/office/drawing/2014/main" id="{33A9A564-E62E-4E06-91F1-EDBCFCBDF4E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9307631">
            <a:off x="405783" y="1562653"/>
            <a:ext cx="284840" cy="184361"/>
          </a:xfrm>
          <a:prstGeom prst="rect">
            <a:avLst/>
          </a:prstGeom>
          <a:noFill/>
          <a:ln>
            <a:noFill/>
          </a:ln>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15EC51BA-C672-4ADB-BEB8-FB72D2A2BEE9}"/>
              </a:ext>
            </a:extLst>
          </p:cNvPr>
          <p:cNvSpPr txBox="1"/>
          <p:nvPr/>
        </p:nvSpPr>
        <p:spPr>
          <a:xfrm>
            <a:off x="1365198" y="473365"/>
            <a:ext cx="1760721" cy="707886"/>
          </a:xfrm>
          <a:prstGeom prst="rect">
            <a:avLst/>
          </a:prstGeom>
          <a:noFill/>
        </p:spPr>
        <p:txBody>
          <a:bodyPr wrap="square" rtlCol="0">
            <a:spAutoFit/>
          </a:bodyPr>
          <a:lstStyle/>
          <a:p>
            <a:r>
              <a:rPr lang="en-GB" sz="2000" dirty="0" err="1">
                <a:solidFill>
                  <a:srgbClr val="0037A4"/>
                </a:solidFill>
                <a:latin typeface="Playtime With Hot Toddies" panose="02000606020000020004" pitchFamily="2" charset="0"/>
              </a:rPr>
              <a:t>Hylendid</a:t>
            </a:r>
            <a:r>
              <a:rPr lang="en-GB" sz="2000" dirty="0">
                <a:solidFill>
                  <a:srgbClr val="0037A4"/>
                </a:solidFill>
                <a:latin typeface="Playtime With Hot Toddies" panose="02000606020000020004" pitchFamily="2" charset="0"/>
              </a:rPr>
              <a:t> </a:t>
            </a:r>
            <a:r>
              <a:rPr lang="en-GB" sz="2000" dirty="0" err="1">
                <a:solidFill>
                  <a:srgbClr val="0037A4"/>
                </a:solidFill>
                <a:latin typeface="Playtime With Hot Toddies" panose="02000606020000020004" pitchFamily="2" charset="0"/>
              </a:rPr>
              <a:t>Dwylo</a:t>
            </a:r>
            <a:r>
              <a:rPr lang="en-GB" sz="2000" dirty="0">
                <a:solidFill>
                  <a:srgbClr val="0037A4"/>
                </a:solidFill>
                <a:latin typeface="Playtime With Hot Toddies" panose="02000606020000020004" pitchFamily="2" charset="0"/>
              </a:rPr>
              <a:t> </a:t>
            </a:r>
          </a:p>
        </p:txBody>
      </p:sp>
      <p:pic>
        <p:nvPicPr>
          <p:cNvPr id="22" name="Picture 21">
            <a:extLst>
              <a:ext uri="{FF2B5EF4-FFF2-40B4-BE49-F238E27FC236}">
                <a16:creationId xmlns:a16="http://schemas.microsoft.com/office/drawing/2014/main" id="{216878E8-26CC-4A7D-AF46-6FD28D57FF34}"/>
              </a:ext>
            </a:extLst>
          </p:cNvPr>
          <p:cNvPicPr/>
          <p:nvPr/>
        </p:nvPicPr>
        <p:blipFill rotWithShape="1">
          <a:blip r:embed="rId5" cstate="print">
            <a:extLst>
              <a:ext uri="{28A0092B-C50C-407E-A947-70E740481C1C}">
                <a14:useLocalDpi xmlns:a14="http://schemas.microsoft.com/office/drawing/2010/main" val="0"/>
              </a:ext>
            </a:extLst>
          </a:blip>
          <a:srcRect l="2753" t="71981" r="68883" b="2235"/>
          <a:stretch/>
        </p:blipFill>
        <p:spPr>
          <a:xfrm>
            <a:off x="1198342" y="960203"/>
            <a:ext cx="1920240" cy="2110150"/>
          </a:xfrm>
          <a:prstGeom prst="rect">
            <a:avLst/>
          </a:prstGeom>
          <a:ln>
            <a:noFill/>
          </a:ln>
          <a:effectLst>
            <a:softEdge rad="112500"/>
          </a:effectLst>
        </p:spPr>
      </p:pic>
      <p:pic>
        <p:nvPicPr>
          <p:cNvPr id="23" name="Picture 22">
            <a:extLst>
              <a:ext uri="{FF2B5EF4-FFF2-40B4-BE49-F238E27FC236}">
                <a16:creationId xmlns:a16="http://schemas.microsoft.com/office/drawing/2014/main" id="{43CBDD44-2907-4498-89D3-D2C16688FF64}"/>
              </a:ext>
            </a:extLst>
          </p:cNvPr>
          <p:cNvPicPr/>
          <p:nvPr/>
        </p:nvPicPr>
        <p:blipFill rotWithShape="1">
          <a:blip r:embed="rId5" cstate="print">
            <a:extLst>
              <a:ext uri="{28A0092B-C50C-407E-A947-70E740481C1C}">
                <a14:useLocalDpi xmlns:a14="http://schemas.microsoft.com/office/drawing/2010/main" val="0"/>
              </a:ext>
            </a:extLst>
          </a:blip>
          <a:srcRect l="34069" t="2236" r="24215" b="61078"/>
          <a:stretch/>
        </p:blipFill>
        <p:spPr>
          <a:xfrm>
            <a:off x="1787075" y="3470344"/>
            <a:ext cx="2824234" cy="3002280"/>
          </a:xfrm>
          <a:prstGeom prst="rect">
            <a:avLst/>
          </a:prstGeom>
          <a:ln>
            <a:noFill/>
          </a:ln>
          <a:effectLst>
            <a:softEdge rad="112500"/>
          </a:effectLst>
        </p:spPr>
      </p:pic>
      <p:sp>
        <p:nvSpPr>
          <p:cNvPr id="24" name="TextBox 23">
            <a:extLst>
              <a:ext uri="{FF2B5EF4-FFF2-40B4-BE49-F238E27FC236}">
                <a16:creationId xmlns:a16="http://schemas.microsoft.com/office/drawing/2014/main" id="{BA176268-6E17-4729-9E6F-B6812EDC76B1}"/>
              </a:ext>
            </a:extLst>
          </p:cNvPr>
          <p:cNvSpPr txBox="1"/>
          <p:nvPr/>
        </p:nvSpPr>
        <p:spPr>
          <a:xfrm>
            <a:off x="8707622" y="976513"/>
            <a:ext cx="1760721" cy="400110"/>
          </a:xfrm>
          <a:prstGeom prst="rect">
            <a:avLst/>
          </a:prstGeom>
          <a:noFill/>
        </p:spPr>
        <p:txBody>
          <a:bodyPr wrap="square" rtlCol="0">
            <a:spAutoFit/>
          </a:bodyPr>
          <a:lstStyle/>
          <a:p>
            <a:r>
              <a:rPr lang="en-GB" sz="2000" dirty="0" err="1">
                <a:solidFill>
                  <a:srgbClr val="0037A4"/>
                </a:solidFill>
                <a:latin typeface="Playtime With Hot Toddies" panose="02000606020000020004"/>
              </a:rPr>
              <a:t>Medrau</a:t>
            </a:r>
            <a:r>
              <a:rPr lang="en-GB" sz="2000" dirty="0">
                <a:solidFill>
                  <a:srgbClr val="0037A4"/>
                </a:solidFill>
                <a:latin typeface="Playtime With Hot Toddies" panose="02000606020000020004"/>
              </a:rPr>
              <a:t> </a:t>
            </a:r>
            <a:r>
              <a:rPr lang="en-GB" sz="2000" dirty="0" err="1">
                <a:solidFill>
                  <a:srgbClr val="0037A4"/>
                </a:solidFill>
                <a:latin typeface="Playtime With Hot Toddies" panose="02000606020000020004"/>
              </a:rPr>
              <a:t>Gwn</a:t>
            </a:r>
            <a:r>
              <a:rPr lang="en-GB" sz="2000" dirty="0" err="1">
                <a:solidFill>
                  <a:srgbClr val="0037A4"/>
                </a:solidFill>
                <a:latin typeface="Playtime With Hot Toddies" panose="02000606020000020004"/>
                <a:cs typeface="Arial" panose="020B0604020202020204" pitchFamily="34" charset="0"/>
              </a:rPr>
              <a:t>ïo</a:t>
            </a:r>
            <a:r>
              <a:rPr lang="en-GB" sz="2000" dirty="0">
                <a:solidFill>
                  <a:srgbClr val="0037A4"/>
                </a:solidFill>
                <a:latin typeface="Playtime With Hot Toddies" panose="02000606020000020004"/>
              </a:rPr>
              <a:t> </a:t>
            </a:r>
          </a:p>
        </p:txBody>
      </p:sp>
      <p:pic>
        <p:nvPicPr>
          <p:cNvPr id="25" name="Picture 24">
            <a:extLst>
              <a:ext uri="{FF2B5EF4-FFF2-40B4-BE49-F238E27FC236}">
                <a16:creationId xmlns:a16="http://schemas.microsoft.com/office/drawing/2014/main" id="{9ED11C9F-E21E-4205-BCCE-B1BEA3EA5473}"/>
              </a:ext>
            </a:extLst>
          </p:cNvPr>
          <p:cNvPicPr/>
          <p:nvPr/>
        </p:nvPicPr>
        <p:blipFill rotWithShape="1">
          <a:blip r:embed="rId6" cstate="print">
            <a:extLst>
              <a:ext uri="{28A0092B-C50C-407E-A947-70E740481C1C}">
                <a14:useLocalDpi xmlns:a14="http://schemas.microsoft.com/office/drawing/2010/main" val="0"/>
              </a:ext>
            </a:extLst>
          </a:blip>
          <a:srcRect l="76826" t="77127" r="2629" b="4113"/>
          <a:stretch/>
        </p:blipFill>
        <p:spPr>
          <a:xfrm>
            <a:off x="5884825" y="4078366"/>
            <a:ext cx="1639817" cy="1899123"/>
          </a:xfrm>
          <a:prstGeom prst="rect">
            <a:avLst/>
          </a:prstGeom>
          <a:ln>
            <a:noFill/>
          </a:ln>
          <a:effectLst>
            <a:softEdge rad="112500"/>
          </a:effectLst>
        </p:spPr>
      </p:pic>
      <p:pic>
        <p:nvPicPr>
          <p:cNvPr id="26" name="Picture 25">
            <a:extLst>
              <a:ext uri="{FF2B5EF4-FFF2-40B4-BE49-F238E27FC236}">
                <a16:creationId xmlns:a16="http://schemas.microsoft.com/office/drawing/2014/main" id="{FF3FE94B-0EC0-4493-854A-851E5A35947D}"/>
              </a:ext>
            </a:extLst>
          </p:cNvPr>
          <p:cNvPicPr/>
          <p:nvPr/>
        </p:nvPicPr>
        <p:blipFill rotWithShape="1">
          <a:blip r:embed="rId6" cstate="print">
            <a:extLst>
              <a:ext uri="{28A0092B-C50C-407E-A947-70E740481C1C}">
                <a14:useLocalDpi xmlns:a14="http://schemas.microsoft.com/office/drawing/2010/main" val="0"/>
              </a:ext>
            </a:extLst>
          </a:blip>
          <a:srcRect l="31750" t="2674" r="24488" b="58359"/>
          <a:stretch/>
        </p:blipFill>
        <p:spPr>
          <a:xfrm>
            <a:off x="8081162" y="1494313"/>
            <a:ext cx="2824234" cy="3352801"/>
          </a:xfrm>
          <a:prstGeom prst="rect">
            <a:avLst/>
          </a:prstGeom>
          <a:ln>
            <a:noFill/>
          </a:ln>
          <a:effectLst>
            <a:softEdge rad="112500"/>
          </a:effectLst>
        </p:spPr>
      </p:pic>
      <p:pic>
        <p:nvPicPr>
          <p:cNvPr id="27" name="Picture 26">
            <a:extLst>
              <a:ext uri="{FF2B5EF4-FFF2-40B4-BE49-F238E27FC236}">
                <a16:creationId xmlns:a16="http://schemas.microsoft.com/office/drawing/2014/main" id="{DF18D736-0A30-4F1C-86B1-5147D9BF1412}"/>
              </a:ext>
            </a:extLst>
          </p:cNvPr>
          <p:cNvPicPr/>
          <p:nvPr/>
        </p:nvPicPr>
        <p:blipFill rotWithShape="1">
          <a:blip r:embed="rId6" cstate="print">
            <a:extLst>
              <a:ext uri="{28A0092B-C50C-407E-A947-70E740481C1C}">
                <a14:useLocalDpi xmlns:a14="http://schemas.microsoft.com/office/drawing/2010/main" val="0"/>
              </a:ext>
            </a:extLst>
          </a:blip>
          <a:srcRect l="2786" t="44806" r="69508" b="25214"/>
          <a:stretch/>
        </p:blipFill>
        <p:spPr>
          <a:xfrm>
            <a:off x="5749137" y="735643"/>
            <a:ext cx="1788053" cy="2579561"/>
          </a:xfrm>
          <a:prstGeom prst="rect">
            <a:avLst/>
          </a:prstGeom>
          <a:ln>
            <a:noFill/>
          </a:ln>
          <a:effectLst>
            <a:softEdge rad="112500"/>
          </a:effectLst>
        </p:spPr>
      </p:pic>
    </p:spTree>
    <p:extLst>
      <p:ext uri="{BB962C8B-B14F-4D97-AF65-F5344CB8AC3E}">
        <p14:creationId xmlns:p14="http://schemas.microsoft.com/office/powerpoint/2010/main" val="864688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E67992-29BC-422E-9CFC-BCE3F141C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Box 7">
            <a:extLst>
              <a:ext uri="{FF2B5EF4-FFF2-40B4-BE49-F238E27FC236}">
                <a16:creationId xmlns:a16="http://schemas.microsoft.com/office/drawing/2014/main" id="{9D82E362-A107-41D5-92FF-6ABF2E856CC3}"/>
              </a:ext>
            </a:extLst>
          </p:cNvPr>
          <p:cNvSpPr txBox="1"/>
          <p:nvPr/>
        </p:nvSpPr>
        <p:spPr>
          <a:xfrm>
            <a:off x="872490" y="259534"/>
            <a:ext cx="10515600" cy="91440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4800" dirty="0" err="1">
                <a:solidFill>
                  <a:srgbClr val="FFC000"/>
                </a:solidFill>
                <a:effectLst>
                  <a:outerShdw blurRad="38100" dist="19050" dir="2700000" algn="tl">
                    <a:schemeClr val="dk1">
                      <a:alpha val="40000"/>
                    </a:schemeClr>
                  </a:outerShdw>
                </a:effectLst>
                <a:latin typeface="Playtime With Hot Toddies" panose="02000606020000020004" pitchFamily="2" charset="0"/>
                <a:ea typeface="Calibri" panose="020F0502020204030204" pitchFamily="34" charset="0"/>
                <a:cs typeface="Times New Roman" panose="02020603050405020304" pitchFamily="18" charset="0"/>
              </a:rPr>
              <a:t>Dyfyniadau</a:t>
            </a:r>
            <a:r>
              <a:rPr lang="en-GB" sz="4800" dirty="0">
                <a:solidFill>
                  <a:srgbClr val="FFC000"/>
                </a:solidFill>
                <a:effectLst>
                  <a:outerShdw blurRad="38100" dist="19050" dir="2700000" algn="tl">
                    <a:schemeClr val="dk1">
                      <a:alpha val="40000"/>
                    </a:schemeClr>
                  </a:outerShdw>
                </a:effectLst>
                <a:latin typeface="Playtime With Hot Toddies" panose="02000606020000020004" pitchFamily="2" charset="0"/>
                <a:ea typeface="Calibri" panose="020F0502020204030204" pitchFamily="34" charset="0"/>
                <a:cs typeface="Times New Roman" panose="02020603050405020304" pitchFamily="18" charset="0"/>
              </a:rPr>
              <a:t> </a:t>
            </a:r>
            <a:r>
              <a:rPr lang="en-GB" sz="4800" dirty="0" err="1">
                <a:solidFill>
                  <a:srgbClr val="FFC000"/>
                </a:solidFill>
                <a:effectLst>
                  <a:outerShdw blurRad="38100" dist="19050" dir="2700000" algn="tl">
                    <a:schemeClr val="dk1">
                      <a:alpha val="40000"/>
                    </a:schemeClr>
                  </a:outerShdw>
                </a:effectLst>
                <a:latin typeface="Playtime With Hot Toddies" panose="02000606020000020004" pitchFamily="2" charset="0"/>
                <a:ea typeface="Calibri" panose="020F0502020204030204" pitchFamily="34" charset="0"/>
                <a:cs typeface="Times New Roman" panose="02020603050405020304" pitchFamily="18" charset="0"/>
              </a:rPr>
              <a:t>Disgyblion</a:t>
            </a:r>
            <a:r>
              <a:rPr lang="en-GB" sz="4800" dirty="0">
                <a:solidFill>
                  <a:srgbClr val="FFC000"/>
                </a:solidFill>
                <a:effectLst>
                  <a:outerShdw blurRad="38100" dist="19050" dir="2700000" algn="tl">
                    <a:schemeClr val="dk1">
                      <a:alpha val="40000"/>
                    </a:schemeClr>
                  </a:outerShdw>
                </a:effectLst>
                <a:latin typeface="Playtime With Hot Toddies" panose="02000606020000020004" pitchFamily="2"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23E8C44-0DE8-4E5A-A079-2574F76AF2AA}"/>
              </a:ext>
            </a:extLst>
          </p:cNvPr>
          <p:cNvSpPr txBox="1"/>
          <p:nvPr/>
        </p:nvSpPr>
        <p:spPr>
          <a:xfrm>
            <a:off x="575994" y="972324"/>
            <a:ext cx="3402931" cy="1015663"/>
          </a:xfrm>
          <a:prstGeom prst="rect">
            <a:avLst/>
          </a:prstGeom>
          <a:noFill/>
        </p:spPr>
        <p:txBody>
          <a:bodyPr wrap="square" rtlCol="0">
            <a:spAutoFit/>
          </a:bodyPr>
          <a:lstStyle/>
          <a:p>
            <a:r>
              <a:rPr lang="cy-GB" sz="2000">
                <a:solidFill>
                  <a:srgbClr val="FFC000"/>
                </a:solidFill>
                <a:latin typeface="Playtime With Hot Toddies" panose="02000606020000020004" pitchFamily="2" charset="0"/>
              </a:rPr>
              <a:t>Mae’r cyfan ynglŷn </a:t>
            </a:r>
            <a:r>
              <a:rPr lang="cy-GB" sz="2000" dirty="0">
                <a:solidFill>
                  <a:srgbClr val="FFC000"/>
                </a:solidFill>
                <a:latin typeface="Playtime With Hot Toddies" panose="02000606020000020004" pitchFamily="2" charset="0"/>
                <a:cs typeface="Arial" panose="020B0604020202020204" pitchFamily="34" charset="0"/>
              </a:rPr>
              <a:t>â dysgu beth i’w wneud pan fyddwn ni’n oedolion</a:t>
            </a:r>
            <a:r>
              <a:rPr lang="cy-GB" sz="2000" dirty="0">
                <a:solidFill>
                  <a:srgbClr val="FFC000"/>
                </a:solidFill>
                <a:latin typeface="Playtime With Hot Toddies" panose="02000606020000020004" pitchFamily="2" charset="0"/>
              </a:rPr>
              <a:t> – AA Blwyddyn 4 </a:t>
            </a:r>
          </a:p>
        </p:txBody>
      </p:sp>
      <p:sp>
        <p:nvSpPr>
          <p:cNvPr id="6" name="TextBox 5">
            <a:extLst>
              <a:ext uri="{FF2B5EF4-FFF2-40B4-BE49-F238E27FC236}">
                <a16:creationId xmlns:a16="http://schemas.microsoft.com/office/drawing/2014/main" id="{28373769-CD9C-4AE9-A724-E076F79D4D21}"/>
              </a:ext>
            </a:extLst>
          </p:cNvPr>
          <p:cNvSpPr txBox="1"/>
          <p:nvPr/>
        </p:nvSpPr>
        <p:spPr>
          <a:xfrm>
            <a:off x="4275421" y="2233646"/>
            <a:ext cx="3717274" cy="1631216"/>
          </a:xfrm>
          <a:prstGeom prst="rect">
            <a:avLst/>
          </a:prstGeom>
          <a:noFill/>
        </p:spPr>
        <p:txBody>
          <a:bodyPr wrap="square" rtlCol="0">
            <a:spAutoFit/>
          </a:bodyPr>
          <a:lstStyle/>
          <a:p>
            <a:r>
              <a:rPr lang="cy-GB" sz="2000" dirty="0">
                <a:solidFill>
                  <a:schemeClr val="bg1"/>
                </a:solidFill>
                <a:latin typeface="Playtime With Hot Toddies" panose="02000606020000020004" pitchFamily="2" charset="0"/>
              </a:rPr>
              <a:t>Roeddwn i’n hoffi dysgu am gymorth cyntaf ac yn mwynhau gwneud wyau wedi’u sgramblo. Rwy’n eu gwneud i fy mam-gu nawr! – SC Blwyddyn 6 </a:t>
            </a:r>
          </a:p>
        </p:txBody>
      </p:sp>
      <p:sp>
        <p:nvSpPr>
          <p:cNvPr id="11" name="TextBox 10">
            <a:extLst>
              <a:ext uri="{FF2B5EF4-FFF2-40B4-BE49-F238E27FC236}">
                <a16:creationId xmlns:a16="http://schemas.microsoft.com/office/drawing/2014/main" id="{8E7DC7BE-0847-4272-AD10-84CDDF25DA31}"/>
              </a:ext>
            </a:extLst>
          </p:cNvPr>
          <p:cNvSpPr txBox="1"/>
          <p:nvPr/>
        </p:nvSpPr>
        <p:spPr>
          <a:xfrm>
            <a:off x="8213076" y="893519"/>
            <a:ext cx="3675022" cy="1631216"/>
          </a:xfrm>
          <a:prstGeom prst="rect">
            <a:avLst/>
          </a:prstGeom>
          <a:noFill/>
        </p:spPr>
        <p:txBody>
          <a:bodyPr wrap="square" rtlCol="0">
            <a:spAutoFit/>
          </a:bodyPr>
          <a:lstStyle/>
          <a:p>
            <a:r>
              <a:rPr lang="cy-GB" sz="2000" dirty="0">
                <a:solidFill>
                  <a:srgbClr val="FFC000"/>
                </a:solidFill>
                <a:latin typeface="Playtime With Hot Toddies" panose="02000606020000020004"/>
              </a:rPr>
              <a:t>Mae’n ddefnyddiol iawn ar gyfer y dyfodol. Y diwrnod o’r blaen, roeddwn i’n torri pethau </a:t>
            </a:r>
            <a:r>
              <a:rPr lang="cy-GB" sz="2000" dirty="0">
                <a:solidFill>
                  <a:srgbClr val="FFC000"/>
                </a:solidFill>
                <a:latin typeface="Playtime With Hot Toddies" panose="02000606020000020004"/>
                <a:cs typeface="Arial" panose="020B0604020202020204" pitchFamily="34" charset="0"/>
              </a:rPr>
              <a:t>â chyllell cegin ac yn gwybod sut i fod yn ddiogel</a:t>
            </a:r>
            <a:r>
              <a:rPr lang="cy-GB" sz="2000" dirty="0">
                <a:solidFill>
                  <a:srgbClr val="FFC000"/>
                </a:solidFill>
                <a:latin typeface="Playtime With Hot Toddies" panose="02000606020000020004"/>
              </a:rPr>
              <a:t> – DH Blwyddyn 6 </a:t>
            </a:r>
          </a:p>
        </p:txBody>
      </p:sp>
      <p:sp>
        <p:nvSpPr>
          <p:cNvPr id="12" name="TextBox 11">
            <a:extLst>
              <a:ext uri="{FF2B5EF4-FFF2-40B4-BE49-F238E27FC236}">
                <a16:creationId xmlns:a16="http://schemas.microsoft.com/office/drawing/2014/main" id="{9411F153-B100-4640-BF77-F6B8EF3C6D59}"/>
              </a:ext>
            </a:extLst>
          </p:cNvPr>
          <p:cNvSpPr txBox="1"/>
          <p:nvPr/>
        </p:nvSpPr>
        <p:spPr>
          <a:xfrm>
            <a:off x="8715741" y="2695311"/>
            <a:ext cx="3717274" cy="707886"/>
          </a:xfrm>
          <a:prstGeom prst="rect">
            <a:avLst/>
          </a:prstGeom>
          <a:noFill/>
        </p:spPr>
        <p:txBody>
          <a:bodyPr wrap="square" rtlCol="0">
            <a:spAutoFit/>
          </a:bodyPr>
          <a:lstStyle/>
          <a:p>
            <a:r>
              <a:rPr lang="cy-GB" sz="2000" dirty="0">
                <a:solidFill>
                  <a:schemeClr val="bg1"/>
                </a:solidFill>
                <a:latin typeface="Playtime With Hot Toddies" panose="02000606020000020004" pitchFamily="2" charset="0"/>
              </a:rPr>
              <a:t>Rwy’n dwli arno! – RB      Blwyddyn 5 </a:t>
            </a:r>
          </a:p>
        </p:txBody>
      </p:sp>
      <p:sp>
        <p:nvSpPr>
          <p:cNvPr id="13" name="TextBox 12">
            <a:extLst>
              <a:ext uri="{FF2B5EF4-FFF2-40B4-BE49-F238E27FC236}">
                <a16:creationId xmlns:a16="http://schemas.microsoft.com/office/drawing/2014/main" id="{3938D6CB-E0D3-40CA-9809-179A48DEF719}"/>
              </a:ext>
            </a:extLst>
          </p:cNvPr>
          <p:cNvSpPr txBox="1"/>
          <p:nvPr/>
        </p:nvSpPr>
        <p:spPr>
          <a:xfrm>
            <a:off x="575994" y="4706962"/>
            <a:ext cx="2965589" cy="1015663"/>
          </a:xfrm>
          <a:prstGeom prst="rect">
            <a:avLst/>
          </a:prstGeom>
          <a:noFill/>
        </p:spPr>
        <p:txBody>
          <a:bodyPr wrap="square" rtlCol="0">
            <a:spAutoFit/>
          </a:bodyPr>
          <a:lstStyle/>
          <a:p>
            <a:r>
              <a:rPr lang="cy-GB" sz="2000" dirty="0">
                <a:solidFill>
                  <a:schemeClr val="bg1"/>
                </a:solidFill>
                <a:latin typeface="Playtime With Hot Toddies" panose="02000606020000020004" pitchFamily="2" charset="0"/>
              </a:rPr>
              <a:t>Rwy’n dysgu medrau newydd bob tro – KN Blwyddyn 5 </a:t>
            </a:r>
          </a:p>
        </p:txBody>
      </p:sp>
      <p:sp>
        <p:nvSpPr>
          <p:cNvPr id="14" name="TextBox 13">
            <a:extLst>
              <a:ext uri="{FF2B5EF4-FFF2-40B4-BE49-F238E27FC236}">
                <a16:creationId xmlns:a16="http://schemas.microsoft.com/office/drawing/2014/main" id="{C6AAC272-5C98-43EF-9812-F02BFCAB5359}"/>
              </a:ext>
            </a:extLst>
          </p:cNvPr>
          <p:cNvSpPr txBox="1"/>
          <p:nvPr/>
        </p:nvSpPr>
        <p:spPr>
          <a:xfrm>
            <a:off x="4515640" y="3971697"/>
            <a:ext cx="3402931" cy="1015663"/>
          </a:xfrm>
          <a:prstGeom prst="rect">
            <a:avLst/>
          </a:prstGeom>
          <a:noFill/>
        </p:spPr>
        <p:txBody>
          <a:bodyPr wrap="square" rtlCol="0">
            <a:spAutoFit/>
          </a:bodyPr>
          <a:lstStyle/>
          <a:p>
            <a:r>
              <a:rPr lang="cy-GB" sz="2000" dirty="0">
                <a:solidFill>
                  <a:srgbClr val="FFC000"/>
                </a:solidFill>
                <a:latin typeface="Playtime With Hot Toddies" panose="02000606020000020004" pitchFamily="2" charset="0"/>
              </a:rPr>
              <a:t>Mae’n ddefnyddiol ar gyfer bywyd go iawn a’r dyfodol – CW Blwyddyn 6 </a:t>
            </a:r>
          </a:p>
        </p:txBody>
      </p:sp>
      <p:sp>
        <p:nvSpPr>
          <p:cNvPr id="15" name="TextBox 14">
            <a:extLst>
              <a:ext uri="{FF2B5EF4-FFF2-40B4-BE49-F238E27FC236}">
                <a16:creationId xmlns:a16="http://schemas.microsoft.com/office/drawing/2014/main" id="{B90B5AD2-7121-4E61-9AB3-35159C0F1B9C}"/>
              </a:ext>
            </a:extLst>
          </p:cNvPr>
          <p:cNvSpPr txBox="1"/>
          <p:nvPr/>
        </p:nvSpPr>
        <p:spPr>
          <a:xfrm>
            <a:off x="8478387" y="3663920"/>
            <a:ext cx="3717274" cy="1631216"/>
          </a:xfrm>
          <a:prstGeom prst="rect">
            <a:avLst/>
          </a:prstGeom>
          <a:noFill/>
        </p:spPr>
        <p:txBody>
          <a:bodyPr wrap="square" rtlCol="0">
            <a:spAutoFit/>
          </a:bodyPr>
          <a:lstStyle/>
          <a:p>
            <a:r>
              <a:rPr lang="cy-GB" sz="2000" dirty="0">
                <a:solidFill>
                  <a:srgbClr val="FFC000"/>
                </a:solidFill>
                <a:latin typeface="Playtime With Hot Toddies" panose="02000606020000020004" pitchFamily="2" charset="0"/>
              </a:rPr>
              <a:t>Mae’n anhygoel. Mae’n rhoi llawer o hwyl i unrhyw un wrth ddysgu medrau bywyd. Roeddwn i wrth fy modd yn gwneud y </a:t>
            </a:r>
            <a:r>
              <a:rPr lang="cy-GB" sz="2000" dirty="0" err="1">
                <a:solidFill>
                  <a:srgbClr val="FFC000"/>
                </a:solidFill>
                <a:latin typeface="Playtime With Hot Toddies" panose="02000606020000020004" pitchFamily="2" charset="0"/>
              </a:rPr>
              <a:t>smwddis</a:t>
            </a:r>
            <a:r>
              <a:rPr lang="cy-GB" sz="2000" dirty="0">
                <a:solidFill>
                  <a:srgbClr val="FFC000"/>
                </a:solidFill>
                <a:latin typeface="Playtime With Hot Toddies" panose="02000606020000020004" pitchFamily="2" charset="0"/>
              </a:rPr>
              <a:t> – TS Blwyddyn 6 </a:t>
            </a:r>
          </a:p>
        </p:txBody>
      </p:sp>
      <p:sp>
        <p:nvSpPr>
          <p:cNvPr id="16" name="TextBox 15">
            <a:extLst>
              <a:ext uri="{FF2B5EF4-FFF2-40B4-BE49-F238E27FC236}">
                <a16:creationId xmlns:a16="http://schemas.microsoft.com/office/drawing/2014/main" id="{3F01212E-CBB5-4E5C-9208-717AA631FE82}"/>
              </a:ext>
            </a:extLst>
          </p:cNvPr>
          <p:cNvSpPr txBox="1"/>
          <p:nvPr/>
        </p:nvSpPr>
        <p:spPr>
          <a:xfrm>
            <a:off x="4572553" y="5414848"/>
            <a:ext cx="3402931" cy="707886"/>
          </a:xfrm>
          <a:prstGeom prst="rect">
            <a:avLst/>
          </a:prstGeom>
          <a:noFill/>
        </p:spPr>
        <p:txBody>
          <a:bodyPr wrap="square" rtlCol="0">
            <a:spAutoFit/>
          </a:bodyPr>
          <a:lstStyle/>
          <a:p>
            <a:r>
              <a:rPr lang="cy-GB" sz="2000" dirty="0">
                <a:solidFill>
                  <a:schemeClr val="bg1"/>
                </a:solidFill>
                <a:latin typeface="Playtime With Hot Toddies" panose="02000606020000020004" pitchFamily="2" charset="0"/>
              </a:rPr>
              <a:t>Mae dysgu medrau newydd yn bwysig – KB Blwyddyn 4 </a:t>
            </a:r>
          </a:p>
        </p:txBody>
      </p:sp>
      <p:sp>
        <p:nvSpPr>
          <p:cNvPr id="17" name="TextBox 16">
            <a:extLst>
              <a:ext uri="{FF2B5EF4-FFF2-40B4-BE49-F238E27FC236}">
                <a16:creationId xmlns:a16="http://schemas.microsoft.com/office/drawing/2014/main" id="{0E28427C-C188-4CEB-803B-1B58C085CE0E}"/>
              </a:ext>
            </a:extLst>
          </p:cNvPr>
          <p:cNvSpPr txBox="1"/>
          <p:nvPr/>
        </p:nvSpPr>
        <p:spPr>
          <a:xfrm>
            <a:off x="872490" y="2900847"/>
            <a:ext cx="3402931" cy="1323439"/>
          </a:xfrm>
          <a:prstGeom prst="rect">
            <a:avLst/>
          </a:prstGeom>
          <a:noFill/>
        </p:spPr>
        <p:txBody>
          <a:bodyPr wrap="square" rtlCol="0">
            <a:spAutoFit/>
          </a:bodyPr>
          <a:lstStyle/>
          <a:p>
            <a:r>
              <a:rPr lang="cy-GB" sz="2000" dirty="0">
                <a:solidFill>
                  <a:srgbClr val="FFC000"/>
                </a:solidFill>
                <a:latin typeface="Playtime With Hot Toddies" panose="02000606020000020004" pitchFamily="2" charset="0"/>
              </a:rPr>
              <a:t>Sut gallem ni wella Bod yn Barod ar gyfer y Dyfodol? Gwneud y gwersi’n hirach – DB Blwyddyn 6 </a:t>
            </a:r>
          </a:p>
        </p:txBody>
      </p:sp>
    </p:spTree>
    <p:extLst>
      <p:ext uri="{BB962C8B-B14F-4D97-AF65-F5344CB8AC3E}">
        <p14:creationId xmlns:p14="http://schemas.microsoft.com/office/powerpoint/2010/main" val="3689468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E67992-29BC-422E-9CFC-BCE3F141C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Box 7">
            <a:extLst>
              <a:ext uri="{FF2B5EF4-FFF2-40B4-BE49-F238E27FC236}">
                <a16:creationId xmlns:a16="http://schemas.microsoft.com/office/drawing/2014/main" id="{9D82E362-A107-41D5-92FF-6ABF2E856CC3}"/>
              </a:ext>
            </a:extLst>
          </p:cNvPr>
          <p:cNvSpPr txBox="1"/>
          <p:nvPr/>
        </p:nvSpPr>
        <p:spPr>
          <a:xfrm>
            <a:off x="872490" y="382905"/>
            <a:ext cx="10515600" cy="91440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cy-GB" sz="4800" dirty="0">
                <a:solidFill>
                  <a:srgbClr val="FFC000"/>
                </a:solidFill>
                <a:effectLst>
                  <a:outerShdw blurRad="38100" dist="19050" dir="2700000" algn="tl">
                    <a:schemeClr val="dk1">
                      <a:alpha val="40000"/>
                    </a:schemeClr>
                  </a:outerShdw>
                </a:effectLst>
                <a:latin typeface="Playtime With Hot Toddies" panose="02000606020000020004" pitchFamily="2" charset="0"/>
                <a:ea typeface="Calibri" panose="020F0502020204030204" pitchFamily="34" charset="0"/>
                <a:cs typeface="Times New Roman" panose="02020603050405020304" pitchFamily="18" charset="0"/>
              </a:rPr>
              <a:t>Gwybodaeth Gefndir </a:t>
            </a:r>
            <a:endParaRPr lang="cy-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8">
            <a:extLst>
              <a:ext uri="{FF2B5EF4-FFF2-40B4-BE49-F238E27FC236}">
                <a16:creationId xmlns:a16="http://schemas.microsoft.com/office/drawing/2014/main" id="{95AA1DE4-7D18-4E60-AF01-63C161468DCC}"/>
              </a:ext>
            </a:extLst>
          </p:cNvPr>
          <p:cNvSpPr txBox="1"/>
          <p:nvPr/>
        </p:nvSpPr>
        <p:spPr>
          <a:xfrm>
            <a:off x="641684" y="1458537"/>
            <a:ext cx="10890841" cy="5016558"/>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cy-GB" sz="2000" dirty="0">
                <a:solidFill>
                  <a:schemeClr val="bg1"/>
                </a:solidFill>
                <a:latin typeface="Playtime With Hot Toddies" panose="02000606020000020004" pitchFamily="2" charset="0"/>
              </a:rPr>
              <a:t>Mae Bod yn Barod ar gyfer y Dyfodol (</a:t>
            </a:r>
            <a:r>
              <a:rPr lang="cy-GB" sz="2000" dirty="0" err="1">
                <a:solidFill>
                  <a:schemeClr val="bg1"/>
                </a:solidFill>
                <a:latin typeface="Playtime With Hot Toddies" panose="02000606020000020004" pitchFamily="2" charset="0"/>
              </a:rPr>
              <a:t>Future</a:t>
            </a:r>
            <a:r>
              <a:rPr lang="cy-GB" sz="2000" dirty="0">
                <a:solidFill>
                  <a:schemeClr val="bg1"/>
                </a:solidFill>
                <a:latin typeface="Playtime With Hot Toddies" panose="02000606020000020004" pitchFamily="2" charset="0"/>
              </a:rPr>
              <a:t> </a:t>
            </a:r>
            <a:r>
              <a:rPr lang="cy-GB" sz="2000" dirty="0" err="1">
                <a:solidFill>
                  <a:schemeClr val="bg1"/>
                </a:solidFill>
                <a:latin typeface="Playtime With Hot Toddies" panose="02000606020000020004" pitchFamily="2" charset="0"/>
              </a:rPr>
              <a:t>Ready</a:t>
            </a:r>
            <a:r>
              <a:rPr lang="cy-GB" sz="2000" dirty="0">
                <a:solidFill>
                  <a:schemeClr val="bg1"/>
                </a:solidFill>
                <a:latin typeface="Playtime With Hot Toddies" panose="02000606020000020004" pitchFamily="2" charset="0"/>
              </a:rPr>
              <a:t>) yn fenter wych ar gyfer disgyblion yng Ngham Dilyniant 3, sy’n rhoi </a:t>
            </a:r>
            <a:r>
              <a:rPr lang="cy-GB" sz="2000" dirty="0">
                <a:solidFill>
                  <a:schemeClr val="bg1"/>
                </a:solidFill>
                <a:latin typeface="Playtime With Hot Toddies" panose="02000606020000020004"/>
              </a:rPr>
              <a:t>cyfle iddynt ddysgu medrau bywyd go iawn mewn cyd-destun dilys. Mae’r fenter hon yn arfogi disgyblion </a:t>
            </a:r>
            <a:r>
              <a:rPr lang="cy-GB" sz="2000" dirty="0">
                <a:solidFill>
                  <a:schemeClr val="bg1"/>
                </a:solidFill>
                <a:latin typeface="Playtime With Hot Toddies" panose="02000606020000020004"/>
                <a:cs typeface="Arial" panose="020B0604020202020204" pitchFamily="34" charset="0"/>
              </a:rPr>
              <a:t>â’r medrau a fydd yn eu galluogi </a:t>
            </a:r>
            <a:r>
              <a:rPr lang="cy-GB" sz="2000" dirty="0">
                <a:solidFill>
                  <a:schemeClr val="bg1"/>
                </a:solidFill>
                <a:latin typeface="Playtime With Hot Toddies" panose="02000606020000020004"/>
              </a:rPr>
              <a:t>i fynd ymlaen i fod yn unigolion iach a hyderus sy’n barod i fyw bywydau boddhaus fel aelodau gwerthfawr o gymdeithas. Fel y dywed llawer o’n disgyblion, “Mae Bod yn Barod ar gyfer y Dyfodol yn ein paratoi ar gyfer y dyfodol!” </a:t>
            </a:r>
          </a:p>
          <a:p>
            <a:endParaRPr lang="cy-GB" sz="2000" dirty="0">
              <a:solidFill>
                <a:schemeClr val="bg1"/>
              </a:solidFill>
              <a:latin typeface="Playtime With Hot Toddies" panose="02000606020000020004"/>
            </a:endParaRPr>
          </a:p>
          <a:p>
            <a:r>
              <a:rPr lang="cy-GB" sz="2000" dirty="0">
                <a:solidFill>
                  <a:schemeClr val="bg1"/>
                </a:solidFill>
                <a:latin typeface="Playtime With Hot Toddies" panose="02000606020000020004"/>
              </a:rPr>
              <a:t>Mae’r plant yn deall ac yn manteisio’n llawn ar gysyniad Bod yn Barod ar gyfer y Dyfodol, maen nhw bob amser yn awyddus i gymryd rhan ac yn hynod frwdfrydig pan fyddant yn mynychu sesiynau. A minnau’n Arweinydd Bod yn Barod ar gyfer y Dyfodol, mae disgyblion yn aml yn dod ataf o gwmpas yr ysgol i ofyn pryd fydd eu sesiwn nesaf, ac maen nhw bob amser yn w</a:t>
            </a:r>
            <a:r>
              <a:rPr lang="cy-GB" sz="2000" dirty="0">
                <a:solidFill>
                  <a:schemeClr val="bg1"/>
                </a:solidFill>
                <a:latin typeface="Playtime With Hot Toddies" panose="02000606020000020004"/>
                <a:cs typeface="Arial" panose="020B0604020202020204" pitchFamily="34" charset="0"/>
              </a:rPr>
              <a:t>ên o glust i glust ac yn ymateb yn gadarnhaol os dyna eu diwrnod nhw i fynychu</a:t>
            </a:r>
            <a:r>
              <a:rPr lang="cy-GB" sz="2000" dirty="0">
                <a:solidFill>
                  <a:schemeClr val="bg1"/>
                </a:solidFill>
                <a:latin typeface="Playtime With Hot Toddies" panose="02000606020000020004"/>
              </a:rPr>
              <a:t>! Mae Bod yn Barod ar gyfer y Dyfodol mor boblogaidd ymhlith disgyblion fel bod angen perswadio’r plant yn aml i ddychwelyd i’w dosbarthiadau ar ddiwedd eu sesiwn!</a:t>
            </a:r>
          </a:p>
        </p:txBody>
      </p:sp>
    </p:spTree>
    <p:extLst>
      <p:ext uri="{BB962C8B-B14F-4D97-AF65-F5344CB8AC3E}">
        <p14:creationId xmlns:p14="http://schemas.microsoft.com/office/powerpoint/2010/main" val="1277826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E67992-29BC-422E-9CFC-BCE3F141C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Box 8">
            <a:extLst>
              <a:ext uri="{FF2B5EF4-FFF2-40B4-BE49-F238E27FC236}">
                <a16:creationId xmlns:a16="http://schemas.microsoft.com/office/drawing/2014/main" id="{95AA1DE4-7D18-4E60-AF01-63C161468DCC}"/>
              </a:ext>
            </a:extLst>
          </p:cNvPr>
          <p:cNvSpPr txBox="1"/>
          <p:nvPr/>
        </p:nvSpPr>
        <p:spPr>
          <a:xfrm>
            <a:off x="650579" y="512053"/>
            <a:ext cx="10890841" cy="5266578"/>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cy-GB" sz="1850" dirty="0">
                <a:solidFill>
                  <a:schemeClr val="bg1"/>
                </a:solidFill>
                <a:latin typeface="Playtime With Hot Toddies" panose="02000606020000020004" pitchFamily="2" charset="0"/>
              </a:rPr>
              <a:t>Gan fod natur y sesiynau yn ymarferol i raddau helaeth, rydym yn gweld yn aml fod y disgyblion yn cadw llawer o’r medrau y maent wedi’u dysgu , yn aml heb sylweddoli bod ‘dysgu’ wedi digwydd. Mae’r sesiynau fel arfer yn dechrau o gwmpas y ‘bwrdd addysgu’ i drafod y cynllun ar gyfer y sesiwn ac annog Llais y Disgybl fel bod plant yn cael cyfle i rannu syniadau a meddyliau ar y pwnc. Wedyn, rydym yn symud ymlaen i gwblhau’r gweithgaredd cynlluniedig ar gyfer y sesiwn honno. Pryd bynnag y bo modd, rydym yn anelu at adael amser ar y diwedd i blant ymarfer, atgyfnerthu a mireinio unrhyw fedrau a ddysgwyd yn flaenorol. Maent yn aml yn dewis glanhau, hwfro, dystio neu fopio’r lloriau. Mae glanhau’r ffenestri hefyd yn ffefryn gan rai ohonynt!</a:t>
            </a:r>
          </a:p>
          <a:p>
            <a:endParaRPr lang="cy-GB" sz="1850" dirty="0">
              <a:solidFill>
                <a:schemeClr val="bg1"/>
              </a:solidFill>
              <a:latin typeface="Playtime With Hot Toddies" panose="02000606020000020004" pitchFamily="2" charset="0"/>
            </a:endParaRPr>
          </a:p>
          <a:p>
            <a:r>
              <a:rPr lang="cy-GB" sz="1850" dirty="0">
                <a:solidFill>
                  <a:schemeClr val="bg1"/>
                </a:solidFill>
                <a:latin typeface="Playtime With Hot Toddies" panose="02000606020000020004" pitchFamily="2" charset="0"/>
              </a:rPr>
              <a:t>Rydym yn mynd ati i chwilio am ymwelwyr i gefnogi menter Bod yn Barod ar gyfer y Dyfodol gan fod eu persbectif a’u profiadau bywyd go iawn, yn ein barn ni, yn rhoi mewnwelediadau ac arbenigedd gwerthfawr. Er enghraifft, mae ein disgyblion wrthi’n gweithio gyda’r Swyddog Teithio Llesol ar hyn o bryd ar gynnal a chadw beiciau a thrwsio tyllau mewn teiars.</a:t>
            </a:r>
          </a:p>
          <a:p>
            <a:endParaRPr lang="cy-GB" sz="1850" dirty="0">
              <a:solidFill>
                <a:schemeClr val="bg1"/>
              </a:solidFill>
              <a:latin typeface="Playtime With Hot Toddies" panose="02000606020000020004" pitchFamily="2" charset="0"/>
            </a:endParaRPr>
          </a:p>
          <a:p>
            <a:r>
              <a:rPr lang="cy-GB" sz="1850" dirty="0">
                <a:solidFill>
                  <a:schemeClr val="bg1"/>
                </a:solidFill>
                <a:latin typeface="Playtime With Hot Toddies" panose="02000606020000020004" pitchFamily="2" charset="0"/>
              </a:rPr>
              <a:t>Rydym yn chwilio’n barhaus am ffyrdd o wella ein rhaglen Bod yn Barod ar gyfer y Dyfodol, ac yn parhau i ymestyn y medrau sy’n cael eu haddysgu. Fel cam nesaf, rydym yn bwriadu annog rhieni a gofalwyr sy’n meddu ar setiau sgiliau penodol i ymweld yn rheolaidd er mwyn rhannu eu gwybodaeth a’u profiadau unigryw gyda’r disgyblion.  </a:t>
            </a:r>
          </a:p>
        </p:txBody>
      </p:sp>
    </p:spTree>
    <p:extLst>
      <p:ext uri="{BB962C8B-B14F-4D97-AF65-F5344CB8AC3E}">
        <p14:creationId xmlns:p14="http://schemas.microsoft.com/office/powerpoint/2010/main" val="1048472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59F253-017B-4AFA-BE5D-78A6E5C6F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6073DAEE-59DD-4391-95A0-0F54FBBCE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8256" y="5600513"/>
            <a:ext cx="987044" cy="976137"/>
          </a:xfrm>
          <a:prstGeom prst="ellipse">
            <a:avLst/>
          </a:prstGeom>
        </p:spPr>
      </p:pic>
      <p:pic>
        <p:nvPicPr>
          <p:cNvPr id="9" name="Picture 2" descr="Five pointed yellow star icon cartoon style Vector Image">
            <a:extLst>
              <a:ext uri="{FF2B5EF4-FFF2-40B4-BE49-F238E27FC236}">
                <a16:creationId xmlns:a16="http://schemas.microsoft.com/office/drawing/2014/main" id="{8F61A9F6-EF13-48D8-A00E-5D52AE74602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9834855" y="288480"/>
            <a:ext cx="664417" cy="61121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 descr="Five pointed yellow star icon cartoon style Vector Image">
            <a:extLst>
              <a:ext uri="{FF2B5EF4-FFF2-40B4-BE49-F238E27FC236}">
                <a16:creationId xmlns:a16="http://schemas.microsoft.com/office/drawing/2014/main" id="{51E90B98-880B-4F7E-AA4A-1F08E537518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6308288" y="6036713"/>
            <a:ext cx="586938" cy="5399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2" descr="Five pointed yellow star icon cartoon style Vector Image">
            <a:extLst>
              <a:ext uri="{FF2B5EF4-FFF2-40B4-BE49-F238E27FC236}">
                <a16:creationId xmlns:a16="http://schemas.microsoft.com/office/drawing/2014/main" id="{1F7BA272-76D7-460A-B3F7-4954FBFE72C7}"/>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269726" y="686093"/>
            <a:ext cx="664417" cy="61121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 descr="Five pointed yellow star icon cartoon style Vector Image">
            <a:extLst>
              <a:ext uri="{FF2B5EF4-FFF2-40B4-BE49-F238E27FC236}">
                <a16:creationId xmlns:a16="http://schemas.microsoft.com/office/drawing/2014/main" id="{983625BE-3715-4252-8717-7A708642E29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4939709" y="1828929"/>
            <a:ext cx="471748" cy="4339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2" descr="Five pointed yellow star icon cartoon style Vector Image">
            <a:extLst>
              <a:ext uri="{FF2B5EF4-FFF2-40B4-BE49-F238E27FC236}">
                <a16:creationId xmlns:a16="http://schemas.microsoft.com/office/drawing/2014/main" id="{09E079C4-6202-4459-BBC1-4FA319E11AAF}"/>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10499272" y="4980828"/>
            <a:ext cx="471748" cy="4339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2" descr="Five pointed yellow star icon cartoon style Vector Image">
            <a:extLst>
              <a:ext uri="{FF2B5EF4-FFF2-40B4-BE49-F238E27FC236}">
                <a16:creationId xmlns:a16="http://schemas.microsoft.com/office/drawing/2014/main" id="{610FE00A-65A5-4993-A82E-26FB39022D19}"/>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352419" y="5057029"/>
            <a:ext cx="306082" cy="2815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2" descr="Five pointed yellow star icon cartoon style Vector Image">
            <a:extLst>
              <a:ext uri="{FF2B5EF4-FFF2-40B4-BE49-F238E27FC236}">
                <a16:creationId xmlns:a16="http://schemas.microsoft.com/office/drawing/2014/main" id="{36D63E9B-C26F-4DB1-A6FA-D9EDD1EF7E25}"/>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10134991" y="4394427"/>
            <a:ext cx="306082" cy="2815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2" descr="Five pointed yellow star icon cartoon style Vector Image">
            <a:extLst>
              <a:ext uri="{FF2B5EF4-FFF2-40B4-BE49-F238E27FC236}">
                <a16:creationId xmlns:a16="http://schemas.microsoft.com/office/drawing/2014/main" id="{A25A8D3F-EB89-41AD-BFB4-AFE880A22D5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9032938" y="6088581"/>
            <a:ext cx="306082" cy="2815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2" descr="Five pointed yellow star icon cartoon style Vector Image">
            <a:extLst>
              <a:ext uri="{FF2B5EF4-FFF2-40B4-BE49-F238E27FC236}">
                <a16:creationId xmlns:a16="http://schemas.microsoft.com/office/drawing/2014/main" id="{DBCF94EB-770B-4A55-A229-0BA23E81ACDA}"/>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2105102" y="6243008"/>
            <a:ext cx="471748" cy="4339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 Box 7">
            <a:extLst>
              <a:ext uri="{FF2B5EF4-FFF2-40B4-BE49-F238E27FC236}">
                <a16:creationId xmlns:a16="http://schemas.microsoft.com/office/drawing/2014/main" id="{C9C3AA52-6230-43F7-827D-EA547D34CFC6}"/>
              </a:ext>
            </a:extLst>
          </p:cNvPr>
          <p:cNvSpPr txBox="1"/>
          <p:nvPr/>
        </p:nvSpPr>
        <p:spPr>
          <a:xfrm>
            <a:off x="916178" y="309828"/>
            <a:ext cx="10515600" cy="91440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4800" dirty="0" err="1">
                <a:solidFill>
                  <a:srgbClr val="FFC000"/>
                </a:solidFill>
                <a:effectLst>
                  <a:outerShdw blurRad="38100" dist="19050" dir="2700000" algn="tl">
                    <a:schemeClr val="dk1">
                      <a:alpha val="40000"/>
                    </a:schemeClr>
                  </a:outerShdw>
                </a:effectLst>
                <a:latin typeface="Playtime With Hot Toddies" panose="02000606020000020004" pitchFamily="2" charset="0"/>
                <a:ea typeface="Calibri" panose="020F0502020204030204" pitchFamily="34" charset="0"/>
                <a:cs typeface="Times New Roman" panose="02020603050405020304" pitchFamily="18" charset="0"/>
              </a:rPr>
              <a:t>Lleoliad</a:t>
            </a:r>
            <a:r>
              <a:rPr lang="en-GB" sz="4800" dirty="0">
                <a:solidFill>
                  <a:srgbClr val="FFC000"/>
                </a:solidFill>
                <a:effectLst>
                  <a:outerShdw blurRad="38100" dist="19050" dir="2700000" algn="tl">
                    <a:schemeClr val="dk1">
                      <a:alpha val="40000"/>
                    </a:schemeClr>
                  </a:outerShdw>
                </a:effectLst>
                <a:latin typeface="Playtime With Hot Toddies" panose="02000606020000020004" pitchFamily="2"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14C7B9F9-1B14-489A-921D-3B8ABF2314AA}"/>
              </a:ext>
            </a:extLst>
          </p:cNvPr>
          <p:cNvPicPr/>
          <p:nvPr/>
        </p:nvPicPr>
        <p:blipFill rotWithShape="1">
          <a:blip r:embed="rId5" cstate="print">
            <a:extLst>
              <a:ext uri="{28A0092B-C50C-407E-A947-70E740481C1C}">
                <a14:useLocalDpi xmlns:a14="http://schemas.microsoft.com/office/drawing/2010/main" val="0"/>
              </a:ext>
            </a:extLst>
          </a:blip>
          <a:srcRect r="13243"/>
          <a:stretch/>
        </p:blipFill>
        <p:spPr bwMode="auto">
          <a:xfrm rot="5400000">
            <a:off x="781122" y="1029090"/>
            <a:ext cx="3522986" cy="3060281"/>
          </a:xfrm>
          <a:prstGeom prst="rect">
            <a:avLst/>
          </a:prstGeom>
          <a:ln>
            <a:noFill/>
          </a:ln>
          <a:effectLst>
            <a:softEdge rad="112500"/>
          </a:effectLst>
        </p:spPr>
      </p:pic>
      <p:pic>
        <p:nvPicPr>
          <p:cNvPr id="22" name="Picture 21">
            <a:extLst>
              <a:ext uri="{FF2B5EF4-FFF2-40B4-BE49-F238E27FC236}">
                <a16:creationId xmlns:a16="http://schemas.microsoft.com/office/drawing/2014/main" id="{CF8A7FAA-D3B1-4C57-96B8-20ED7032CD34}"/>
              </a:ext>
            </a:extLst>
          </p:cNvPr>
          <p:cNvPicPr/>
          <p:nvPr/>
        </p:nvPicPr>
        <p:blipFill rotWithShape="1">
          <a:blip r:embed="rId6" cstate="print">
            <a:extLst>
              <a:ext uri="{28A0092B-C50C-407E-A947-70E740481C1C}">
                <a14:useLocalDpi xmlns:a14="http://schemas.microsoft.com/office/drawing/2010/main" val="0"/>
              </a:ext>
            </a:extLst>
          </a:blip>
          <a:srcRect l="18353" t="16107" r="22901"/>
          <a:stretch/>
        </p:blipFill>
        <p:spPr bwMode="auto">
          <a:xfrm rot="5400000">
            <a:off x="8655871" y="952646"/>
            <a:ext cx="2947650" cy="3213168"/>
          </a:xfrm>
          <a:prstGeom prst="rect">
            <a:avLst/>
          </a:prstGeom>
          <a:ln>
            <a:noFill/>
          </a:ln>
          <a:effectLst>
            <a:softEdge rad="112500"/>
          </a:effectLst>
        </p:spPr>
      </p:pic>
      <p:pic>
        <p:nvPicPr>
          <p:cNvPr id="23" name="Picture 22">
            <a:extLst>
              <a:ext uri="{FF2B5EF4-FFF2-40B4-BE49-F238E27FC236}">
                <a16:creationId xmlns:a16="http://schemas.microsoft.com/office/drawing/2014/main" id="{75AF63D8-7C62-4E23-A210-5209F70EBE1D}"/>
              </a:ext>
            </a:extLst>
          </p:cNvPr>
          <p:cNvPicPr/>
          <p:nvPr/>
        </p:nvPicPr>
        <p:blipFill rotWithShape="1">
          <a:blip r:embed="rId7" cstate="print">
            <a:extLst>
              <a:ext uri="{28A0092B-C50C-407E-A947-70E740481C1C}">
                <a14:useLocalDpi xmlns:a14="http://schemas.microsoft.com/office/drawing/2010/main" val="0"/>
              </a:ext>
            </a:extLst>
          </a:blip>
          <a:srcRect r="34049"/>
          <a:stretch/>
        </p:blipFill>
        <p:spPr bwMode="auto">
          <a:xfrm rot="5400000">
            <a:off x="4684216" y="2658051"/>
            <a:ext cx="3227436" cy="3325346"/>
          </a:xfrm>
          <a:prstGeom prst="rect">
            <a:avLst/>
          </a:prstGeom>
          <a:ln>
            <a:noFill/>
          </a:ln>
          <a:effectLst>
            <a:softEdge rad="112500"/>
          </a:effectLst>
        </p:spPr>
      </p:pic>
    </p:spTree>
    <p:extLst>
      <p:ext uri="{BB962C8B-B14F-4D97-AF65-F5344CB8AC3E}">
        <p14:creationId xmlns:p14="http://schemas.microsoft.com/office/powerpoint/2010/main" val="381700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2E8D8C-ECA1-4ED2-9812-03B62C08534F}"/>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4DAD77FA-B275-48ED-9698-C4881E7B7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8256" y="5600513"/>
            <a:ext cx="987044" cy="976137"/>
          </a:xfrm>
          <a:prstGeom prst="ellipse">
            <a:avLst/>
          </a:prstGeom>
        </p:spPr>
      </p:pic>
      <p:pic>
        <p:nvPicPr>
          <p:cNvPr id="8" name="Picture 7" descr="Related image">
            <a:extLst>
              <a:ext uri="{FF2B5EF4-FFF2-40B4-BE49-F238E27FC236}">
                <a16:creationId xmlns:a16="http://schemas.microsoft.com/office/drawing/2014/main" id="{6DDBB26E-C92F-48A4-B59C-7F58017B480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9020930">
            <a:off x="4282205" y="1278253"/>
            <a:ext cx="1062689" cy="580150"/>
          </a:xfrm>
          <a:prstGeom prst="rect">
            <a:avLst/>
          </a:prstGeom>
          <a:noFill/>
          <a:ln>
            <a:noFill/>
          </a:ln>
          <a:effectLst>
            <a:outerShdw blurRad="50800" dist="38100" dir="2700000" algn="tl" rotWithShape="0">
              <a:prstClr val="black">
                <a:alpha val="40000"/>
              </a:prstClr>
            </a:outerShdw>
          </a:effectLst>
        </p:spPr>
      </p:pic>
      <p:pic>
        <p:nvPicPr>
          <p:cNvPr id="10" name="Picture 9" descr="Related image">
            <a:extLst>
              <a:ext uri="{FF2B5EF4-FFF2-40B4-BE49-F238E27FC236}">
                <a16:creationId xmlns:a16="http://schemas.microsoft.com/office/drawing/2014/main" id="{E9EEEAF8-BF9E-46B1-8153-EBF39AA4771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3296234">
            <a:off x="8762751" y="5073612"/>
            <a:ext cx="1062689" cy="580150"/>
          </a:xfrm>
          <a:prstGeom prst="rect">
            <a:avLst/>
          </a:prstGeom>
          <a:noFill/>
          <a:ln>
            <a:noFill/>
          </a:ln>
          <a:effectLst>
            <a:outerShdw blurRad="50800" dist="38100" dir="2700000" algn="tl" rotWithShape="0">
              <a:prstClr val="black">
                <a:alpha val="40000"/>
              </a:prstClr>
            </a:outerShdw>
          </a:effectLst>
        </p:spPr>
      </p:pic>
      <p:pic>
        <p:nvPicPr>
          <p:cNvPr id="12" name="Picture 11" descr="Related image">
            <a:extLst>
              <a:ext uri="{FF2B5EF4-FFF2-40B4-BE49-F238E27FC236}">
                <a16:creationId xmlns:a16="http://schemas.microsoft.com/office/drawing/2014/main" id="{8E0DCB66-08DB-448D-89AF-7B763C77E09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7406359">
            <a:off x="2441432" y="5635609"/>
            <a:ext cx="1062689" cy="580150"/>
          </a:xfrm>
          <a:prstGeom prst="rect">
            <a:avLst/>
          </a:prstGeom>
          <a:noFill/>
          <a:ln>
            <a:noFill/>
          </a:ln>
          <a:effectLst>
            <a:outerShdw blurRad="50800" dist="38100" dir="2700000" algn="tl" rotWithShape="0">
              <a:prstClr val="black">
                <a:alpha val="40000"/>
              </a:prstClr>
            </a:outerShdw>
          </a:effectLst>
        </p:spPr>
      </p:pic>
      <p:pic>
        <p:nvPicPr>
          <p:cNvPr id="13" name="Picture 12" descr="Related image">
            <a:extLst>
              <a:ext uri="{FF2B5EF4-FFF2-40B4-BE49-F238E27FC236}">
                <a16:creationId xmlns:a16="http://schemas.microsoft.com/office/drawing/2014/main" id="{A1FCBB2F-6A31-494E-BC23-DDD1F8E623B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3898273">
            <a:off x="7206386" y="1670810"/>
            <a:ext cx="553301" cy="314775"/>
          </a:xfrm>
          <a:prstGeom prst="rect">
            <a:avLst/>
          </a:prstGeom>
          <a:noFill/>
          <a:ln>
            <a:noFill/>
          </a:ln>
          <a:effectLst>
            <a:outerShdw blurRad="50800" dist="38100" dir="2700000" algn="tl" rotWithShape="0">
              <a:prstClr val="black">
                <a:alpha val="40000"/>
              </a:prstClr>
            </a:outerShdw>
          </a:effectLst>
        </p:spPr>
      </p:pic>
      <p:pic>
        <p:nvPicPr>
          <p:cNvPr id="14" name="Picture 13" descr="Related image">
            <a:extLst>
              <a:ext uri="{FF2B5EF4-FFF2-40B4-BE49-F238E27FC236}">
                <a16:creationId xmlns:a16="http://schemas.microsoft.com/office/drawing/2014/main" id="{4F42E068-7D7B-4EA6-A963-9D48078A0F0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3898273">
            <a:off x="307571" y="4891698"/>
            <a:ext cx="553301" cy="314775"/>
          </a:xfrm>
          <a:prstGeom prst="rect">
            <a:avLst/>
          </a:prstGeom>
          <a:noFill/>
          <a:ln>
            <a:noFill/>
          </a:ln>
          <a:effectLst>
            <a:outerShdw blurRad="50800" dist="38100" dir="2700000" algn="tl" rotWithShape="0">
              <a:prstClr val="black">
                <a:alpha val="40000"/>
              </a:prstClr>
            </a:outerShdw>
          </a:effectLst>
        </p:spPr>
      </p:pic>
      <p:pic>
        <p:nvPicPr>
          <p:cNvPr id="15" name="Picture 14" descr="Related image">
            <a:extLst>
              <a:ext uri="{FF2B5EF4-FFF2-40B4-BE49-F238E27FC236}">
                <a16:creationId xmlns:a16="http://schemas.microsoft.com/office/drawing/2014/main" id="{8F45BE8E-53CF-4979-B87E-ED2365BA703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8338519">
            <a:off x="11310288" y="4631827"/>
            <a:ext cx="553301" cy="314775"/>
          </a:xfrm>
          <a:prstGeom prst="rect">
            <a:avLst/>
          </a:prstGeom>
          <a:noFill/>
          <a:ln>
            <a:noFill/>
          </a:ln>
          <a:effectLst>
            <a:outerShdw blurRad="50800" dist="38100" dir="2700000" algn="tl" rotWithShape="0">
              <a:prstClr val="black">
                <a:alpha val="40000"/>
              </a:prstClr>
            </a:outerShdw>
          </a:effectLst>
        </p:spPr>
      </p:pic>
      <p:pic>
        <p:nvPicPr>
          <p:cNvPr id="16" name="Picture 15" descr="Related image">
            <a:extLst>
              <a:ext uri="{FF2B5EF4-FFF2-40B4-BE49-F238E27FC236}">
                <a16:creationId xmlns:a16="http://schemas.microsoft.com/office/drawing/2014/main" id="{C06131C9-B749-429C-AAC7-5DEF48CB96B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3898273">
            <a:off x="11655179" y="222849"/>
            <a:ext cx="284840" cy="184361"/>
          </a:xfrm>
          <a:prstGeom prst="rect">
            <a:avLst/>
          </a:prstGeom>
          <a:noFill/>
          <a:ln>
            <a:noFill/>
          </a:ln>
          <a:effectLst>
            <a:outerShdw blurRad="50800" dist="38100" dir="2700000" algn="tl" rotWithShape="0">
              <a:prstClr val="black">
                <a:alpha val="40000"/>
              </a:prstClr>
            </a:outerShdw>
          </a:effectLst>
        </p:spPr>
      </p:pic>
      <p:pic>
        <p:nvPicPr>
          <p:cNvPr id="17" name="Picture 16" descr="Related image">
            <a:extLst>
              <a:ext uri="{FF2B5EF4-FFF2-40B4-BE49-F238E27FC236}">
                <a16:creationId xmlns:a16="http://schemas.microsoft.com/office/drawing/2014/main" id="{18E254E6-FA39-4504-B247-47D76198D76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8743740">
            <a:off x="6305379" y="6457383"/>
            <a:ext cx="284840" cy="184361"/>
          </a:xfrm>
          <a:prstGeom prst="rect">
            <a:avLst/>
          </a:prstGeom>
          <a:noFill/>
          <a:ln>
            <a:noFill/>
          </a:ln>
          <a:effectLst>
            <a:outerShdw blurRad="50800" dist="38100" dir="2700000" algn="tl" rotWithShape="0">
              <a:prstClr val="black">
                <a:alpha val="40000"/>
              </a:prstClr>
            </a:outerShdw>
          </a:effectLst>
        </p:spPr>
      </p:pic>
      <p:pic>
        <p:nvPicPr>
          <p:cNvPr id="18" name="Picture 17" descr="Related image">
            <a:extLst>
              <a:ext uri="{FF2B5EF4-FFF2-40B4-BE49-F238E27FC236}">
                <a16:creationId xmlns:a16="http://schemas.microsoft.com/office/drawing/2014/main" id="{99762334-3CFD-4955-A6C9-0F73C3C7935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9307631">
            <a:off x="251981" y="284505"/>
            <a:ext cx="284840" cy="184361"/>
          </a:xfrm>
          <a:prstGeom prst="rect">
            <a:avLst/>
          </a:prstGeom>
          <a:noFill/>
          <a:ln>
            <a:no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89D0C6A1-7B84-4512-AB12-CB4484F1EAC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8053" y="1067270"/>
            <a:ext cx="3929463" cy="3137149"/>
          </a:xfrm>
          <a:prstGeom prst="rect">
            <a:avLst/>
          </a:prstGeom>
          <a:ln>
            <a:noFill/>
          </a:ln>
          <a:effectLst>
            <a:softEdge rad="112500"/>
          </a:effectLst>
        </p:spPr>
      </p:pic>
      <p:pic>
        <p:nvPicPr>
          <p:cNvPr id="20" name="Picture 19">
            <a:extLst>
              <a:ext uri="{FF2B5EF4-FFF2-40B4-BE49-F238E27FC236}">
                <a16:creationId xmlns:a16="http://schemas.microsoft.com/office/drawing/2014/main" id="{ACB668EF-E2B4-4ACE-9779-599921190F56}"/>
              </a:ext>
            </a:extLst>
          </p:cNvPr>
          <p:cNvPicPr/>
          <p:nvPr/>
        </p:nvPicPr>
        <p:blipFill rotWithShape="1">
          <a:blip r:embed="rId6" cstate="print">
            <a:extLst>
              <a:ext uri="{28A0092B-C50C-407E-A947-70E740481C1C}">
                <a14:useLocalDpi xmlns:a14="http://schemas.microsoft.com/office/drawing/2010/main" val="0"/>
              </a:ext>
            </a:extLst>
          </a:blip>
          <a:srcRect r="31866"/>
          <a:stretch/>
        </p:blipFill>
        <p:spPr bwMode="auto">
          <a:xfrm rot="5400000">
            <a:off x="4593115" y="2782245"/>
            <a:ext cx="3037612" cy="3436310"/>
          </a:xfrm>
          <a:prstGeom prst="rect">
            <a:avLst/>
          </a:prstGeom>
          <a:ln>
            <a:noFill/>
          </a:ln>
          <a:effectLst>
            <a:softEdge rad="112500"/>
          </a:effectLst>
        </p:spPr>
      </p:pic>
      <p:pic>
        <p:nvPicPr>
          <p:cNvPr id="22" name="Picture 21">
            <a:extLst>
              <a:ext uri="{FF2B5EF4-FFF2-40B4-BE49-F238E27FC236}">
                <a16:creationId xmlns:a16="http://schemas.microsoft.com/office/drawing/2014/main" id="{5F2F54A6-5FA9-4E1A-87C7-CAD01472D686}"/>
              </a:ext>
            </a:extLst>
          </p:cNvPr>
          <p:cNvPicPr/>
          <p:nvPr/>
        </p:nvPicPr>
        <p:blipFill rotWithShape="1">
          <a:blip r:embed="rId7" cstate="print">
            <a:extLst>
              <a:ext uri="{28A0092B-C50C-407E-A947-70E740481C1C}">
                <a14:useLocalDpi xmlns:a14="http://schemas.microsoft.com/office/drawing/2010/main" val="0"/>
              </a:ext>
            </a:extLst>
          </a:blip>
          <a:srcRect l="23300" t="2792" r="6076" b="9458"/>
          <a:stretch/>
        </p:blipFill>
        <p:spPr bwMode="auto">
          <a:xfrm rot="5400000">
            <a:off x="8376727" y="730781"/>
            <a:ext cx="3037612" cy="3137149"/>
          </a:xfrm>
          <a:prstGeom prst="rect">
            <a:avLst/>
          </a:prstGeom>
          <a:ln>
            <a:noFill/>
          </a:ln>
          <a:effectLst>
            <a:softEdge rad="112500"/>
          </a:effectLst>
        </p:spPr>
      </p:pic>
      <p:sp>
        <p:nvSpPr>
          <p:cNvPr id="23" name="Text Box 7">
            <a:extLst>
              <a:ext uri="{FF2B5EF4-FFF2-40B4-BE49-F238E27FC236}">
                <a16:creationId xmlns:a16="http://schemas.microsoft.com/office/drawing/2014/main" id="{AF15ADB4-0644-4484-B1BF-EC48731A4052}"/>
              </a:ext>
            </a:extLst>
          </p:cNvPr>
          <p:cNvSpPr txBox="1"/>
          <p:nvPr/>
        </p:nvSpPr>
        <p:spPr>
          <a:xfrm>
            <a:off x="832314" y="348443"/>
            <a:ext cx="10515600" cy="91440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4800" dirty="0" err="1">
                <a:solidFill>
                  <a:srgbClr val="0037A4"/>
                </a:solidFill>
                <a:effectLst>
                  <a:outerShdw blurRad="38100" dist="19050" dir="2700000" algn="tl">
                    <a:schemeClr val="dk1">
                      <a:alpha val="40000"/>
                    </a:schemeClr>
                  </a:outerShdw>
                </a:effectLst>
                <a:latin typeface="Playtime With Hot Toddies" panose="02000606020000020004" pitchFamily="2" charset="0"/>
                <a:ea typeface="Calibri" panose="020F0502020204030204" pitchFamily="34" charset="0"/>
                <a:cs typeface="Times New Roman" panose="02020603050405020304" pitchFamily="18" charset="0"/>
              </a:rPr>
              <a:t>Lleoliad</a:t>
            </a:r>
            <a:r>
              <a:rPr lang="en-GB" sz="4800" dirty="0">
                <a:solidFill>
                  <a:srgbClr val="FFC000"/>
                </a:solidFill>
                <a:effectLst>
                  <a:outerShdw blurRad="38100" dist="19050" dir="2700000" algn="tl">
                    <a:schemeClr val="dk1">
                      <a:alpha val="40000"/>
                    </a:schemeClr>
                  </a:outerShdw>
                </a:effectLst>
                <a:latin typeface="Playtime With Hot Toddies" panose="02000606020000020004" pitchFamily="2"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3365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F08E58-5262-47B2-8418-7E0932E48AA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4" name="Text Box 7">
            <a:extLst>
              <a:ext uri="{FF2B5EF4-FFF2-40B4-BE49-F238E27FC236}">
                <a16:creationId xmlns:a16="http://schemas.microsoft.com/office/drawing/2014/main" id="{48896E89-D627-4FE5-A7FD-0061E837C4E2}"/>
              </a:ext>
            </a:extLst>
          </p:cNvPr>
          <p:cNvSpPr txBox="1"/>
          <p:nvPr/>
        </p:nvSpPr>
        <p:spPr>
          <a:xfrm>
            <a:off x="845820" y="213360"/>
            <a:ext cx="10515600" cy="91440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4800" dirty="0" err="1">
                <a:ln>
                  <a:noFill/>
                </a:ln>
                <a:solidFill>
                  <a:srgbClr val="FFC000"/>
                </a:solidFill>
                <a:effectLst>
                  <a:outerShdw blurRad="38100" dist="19050" dir="2700000" algn="tl">
                    <a:schemeClr val="dk1">
                      <a:alpha val="40000"/>
                    </a:schemeClr>
                  </a:outerShdw>
                </a:effectLst>
                <a:latin typeface="Playtime With Hot Toddies" panose="02000606020000020004" pitchFamily="2" charset="0"/>
                <a:ea typeface="Calibri" panose="020F0502020204030204" pitchFamily="34" charset="0"/>
                <a:cs typeface="Times New Roman" panose="02020603050405020304" pitchFamily="18" charset="0"/>
              </a:rPr>
              <a:t>Trosolwg</a:t>
            </a:r>
            <a:r>
              <a:rPr lang="en-GB" sz="4800" dirty="0">
                <a:ln>
                  <a:noFill/>
                </a:ln>
                <a:solidFill>
                  <a:srgbClr val="FFC000"/>
                </a:solidFill>
                <a:effectLst>
                  <a:outerShdw blurRad="38100" dist="19050" dir="2700000" algn="tl">
                    <a:schemeClr val="dk1">
                      <a:alpha val="40000"/>
                    </a:schemeClr>
                  </a:outerShdw>
                </a:effectLst>
                <a:latin typeface="Playtime With Hot Toddies" panose="02000606020000020004" pitchFamily="2" charset="0"/>
                <a:ea typeface="Calibri" panose="020F0502020204030204" pitchFamily="34" charset="0"/>
                <a:cs typeface="Times New Roman" panose="02020603050405020304" pitchFamily="18" charset="0"/>
              </a:rPr>
              <a:t> o </a:t>
            </a:r>
            <a:r>
              <a:rPr lang="en-GB" sz="4800" dirty="0" err="1">
                <a:ln>
                  <a:noFill/>
                </a:ln>
                <a:solidFill>
                  <a:srgbClr val="FFC000"/>
                </a:solidFill>
                <a:effectLst>
                  <a:outerShdw blurRad="38100" dist="19050" dir="2700000" algn="tl">
                    <a:schemeClr val="dk1">
                      <a:alpha val="40000"/>
                    </a:schemeClr>
                  </a:outerShdw>
                </a:effectLst>
                <a:latin typeface="Playtime With Hot Toddies" panose="02000606020000020004" pitchFamily="2" charset="0"/>
                <a:ea typeface="Calibri" panose="020F0502020204030204" pitchFamily="34" charset="0"/>
                <a:cs typeface="Times New Roman" panose="02020603050405020304" pitchFamily="18" charset="0"/>
              </a:rPr>
              <a:t>Fedrau</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79AB904D-310A-41F1-B381-BB5A4645161C}"/>
              </a:ext>
            </a:extLst>
          </p:cNvPr>
          <p:cNvGraphicFramePr>
            <a:graphicFrameLocks noGrp="1"/>
          </p:cNvGraphicFramePr>
          <p:nvPr>
            <p:extLst>
              <p:ext uri="{D42A27DB-BD31-4B8C-83A1-F6EECF244321}">
                <p14:modId xmlns:p14="http://schemas.microsoft.com/office/powerpoint/2010/main" val="1636599801"/>
              </p:ext>
            </p:extLst>
          </p:nvPr>
        </p:nvGraphicFramePr>
        <p:xfrm>
          <a:off x="274320" y="1127760"/>
          <a:ext cx="11658600" cy="5918842"/>
        </p:xfrm>
        <a:graphic>
          <a:graphicData uri="http://schemas.openxmlformats.org/drawingml/2006/table">
            <a:tbl>
              <a:tblPr firstRow="1" firstCol="1" bandRow="1">
                <a:tableStyleId>{5C22544A-7EE6-4342-B048-85BDC9FD1C3A}</a:tableStyleId>
              </a:tblPr>
              <a:tblGrid>
                <a:gridCol w="1365640">
                  <a:extLst>
                    <a:ext uri="{9D8B030D-6E8A-4147-A177-3AD203B41FA5}">
                      <a16:colId xmlns:a16="http://schemas.microsoft.com/office/drawing/2014/main" val="3338482969"/>
                    </a:ext>
                  </a:extLst>
                </a:gridCol>
                <a:gridCol w="2063313">
                  <a:extLst>
                    <a:ext uri="{9D8B030D-6E8A-4147-A177-3AD203B41FA5}">
                      <a16:colId xmlns:a16="http://schemas.microsoft.com/office/drawing/2014/main" val="2540794149"/>
                    </a:ext>
                  </a:extLst>
                </a:gridCol>
                <a:gridCol w="2060268">
                  <a:extLst>
                    <a:ext uri="{9D8B030D-6E8A-4147-A177-3AD203B41FA5}">
                      <a16:colId xmlns:a16="http://schemas.microsoft.com/office/drawing/2014/main" val="690533585"/>
                    </a:ext>
                  </a:extLst>
                </a:gridCol>
                <a:gridCol w="2074740">
                  <a:extLst>
                    <a:ext uri="{9D8B030D-6E8A-4147-A177-3AD203B41FA5}">
                      <a16:colId xmlns:a16="http://schemas.microsoft.com/office/drawing/2014/main" val="734153414"/>
                    </a:ext>
                  </a:extLst>
                </a:gridCol>
                <a:gridCol w="2060268">
                  <a:extLst>
                    <a:ext uri="{9D8B030D-6E8A-4147-A177-3AD203B41FA5}">
                      <a16:colId xmlns:a16="http://schemas.microsoft.com/office/drawing/2014/main" val="453754214"/>
                    </a:ext>
                  </a:extLst>
                </a:gridCol>
                <a:gridCol w="2034371">
                  <a:extLst>
                    <a:ext uri="{9D8B030D-6E8A-4147-A177-3AD203B41FA5}">
                      <a16:colId xmlns:a16="http://schemas.microsoft.com/office/drawing/2014/main" val="4076648168"/>
                    </a:ext>
                  </a:extLst>
                </a:gridCol>
              </a:tblGrid>
              <a:tr h="202253">
                <a:tc>
                  <a:txBody>
                    <a:bodyPr/>
                    <a:lstStyle/>
                    <a:p>
                      <a:pPr algn="ctr">
                        <a:lnSpc>
                          <a:spcPct val="107000"/>
                        </a:lnSpc>
                        <a:spcAft>
                          <a:spcPts val="0"/>
                        </a:spcAft>
                      </a:pPr>
                      <a:r>
                        <a:rPr lang="cy-GB" sz="1100" noProof="0" dirty="0">
                          <a:effectLst/>
                          <a:latin typeface="Playtime With Hot Toddies" panose="02000606020000020004" pitchFamily="2" charset="0"/>
                        </a:rPr>
                        <a:t>Grŵp Blwyddyn</a:t>
                      </a:r>
                      <a:endParaRPr lang="cy-GB" sz="1100" noProof="0" dirty="0">
                        <a:effectLst/>
                        <a:latin typeface="Playtime With Hot Toddies" panose="02000606020000020004" pitchFamily="2" charset="0"/>
                        <a:ea typeface="Calibri" panose="020F0502020204030204" pitchFamily="34" charset="0"/>
                        <a:cs typeface="Times New Roman" panose="02020603050405020304" pitchFamily="18" charset="0"/>
                      </a:endParaRPr>
                    </a:p>
                  </a:txBody>
                  <a:tcPr marL="42827" marR="42827" marT="0" marB="0" anchor="ctr"/>
                </a:tc>
                <a:tc>
                  <a:txBody>
                    <a:bodyPr/>
                    <a:lstStyle/>
                    <a:p>
                      <a:pPr algn="ctr">
                        <a:lnSpc>
                          <a:spcPct val="107000"/>
                        </a:lnSpc>
                        <a:spcAft>
                          <a:spcPts val="0"/>
                        </a:spcAft>
                      </a:pPr>
                      <a:r>
                        <a:rPr lang="cy-GB" sz="1100" noProof="0" dirty="0">
                          <a:effectLst/>
                          <a:latin typeface="Playtime With Hot Toddies" panose="02000606020000020004" pitchFamily="2" charset="0"/>
                        </a:rPr>
                        <a:t>Diogelwch yn Gyntaf</a:t>
                      </a:r>
                      <a:endParaRPr lang="cy-GB" sz="1100" noProof="0" dirty="0">
                        <a:effectLst/>
                        <a:latin typeface="Playtime With Hot Toddies" panose="02000606020000020004" pitchFamily="2" charset="0"/>
                        <a:ea typeface="Calibri" panose="020F0502020204030204" pitchFamily="34" charset="0"/>
                        <a:cs typeface="Times New Roman" panose="02020603050405020304" pitchFamily="18" charset="0"/>
                      </a:endParaRPr>
                    </a:p>
                  </a:txBody>
                  <a:tcPr marL="42827" marR="42827" marT="0" marB="0" anchor="ctr"/>
                </a:tc>
                <a:tc>
                  <a:txBody>
                    <a:bodyPr/>
                    <a:lstStyle/>
                    <a:p>
                      <a:pPr algn="ctr">
                        <a:lnSpc>
                          <a:spcPct val="107000"/>
                        </a:lnSpc>
                        <a:spcAft>
                          <a:spcPts val="0"/>
                        </a:spcAft>
                      </a:pPr>
                      <a:r>
                        <a:rPr lang="cy-GB" sz="1100" noProof="0" dirty="0">
                          <a:effectLst/>
                          <a:latin typeface="Playtime With Hot Toddies" panose="02000606020000020004" pitchFamily="2" charset="0"/>
                        </a:rPr>
                        <a:t>Bwydo</a:t>
                      </a:r>
                      <a:endParaRPr lang="cy-GB" sz="1100" noProof="0" dirty="0">
                        <a:effectLst/>
                        <a:latin typeface="Playtime With Hot Toddies" panose="02000606020000020004" pitchFamily="2" charset="0"/>
                        <a:ea typeface="Calibri" panose="020F0502020204030204" pitchFamily="34" charset="0"/>
                        <a:cs typeface="Times New Roman" panose="02020603050405020304" pitchFamily="18" charset="0"/>
                      </a:endParaRPr>
                    </a:p>
                  </a:txBody>
                  <a:tcPr marL="42827" marR="42827" marT="0" marB="0" anchor="ctr"/>
                </a:tc>
                <a:tc>
                  <a:txBody>
                    <a:bodyPr/>
                    <a:lstStyle/>
                    <a:p>
                      <a:pPr algn="ctr">
                        <a:lnSpc>
                          <a:spcPct val="107000"/>
                        </a:lnSpc>
                        <a:spcAft>
                          <a:spcPts val="0"/>
                        </a:spcAft>
                      </a:pPr>
                      <a:r>
                        <a:rPr lang="cy-GB" sz="1100" noProof="0" dirty="0">
                          <a:effectLst/>
                          <a:latin typeface="Playtime With Hot Toddies" panose="02000606020000020004" pitchFamily="2" charset="0"/>
                        </a:rPr>
                        <a:t>Glanhau</a:t>
                      </a:r>
                      <a:endParaRPr lang="cy-GB" sz="1100" noProof="0" dirty="0">
                        <a:effectLst/>
                        <a:latin typeface="Playtime With Hot Toddies" panose="02000606020000020004" pitchFamily="2" charset="0"/>
                        <a:ea typeface="Calibri" panose="020F0502020204030204" pitchFamily="34" charset="0"/>
                        <a:cs typeface="Times New Roman" panose="02020603050405020304" pitchFamily="18" charset="0"/>
                      </a:endParaRPr>
                    </a:p>
                  </a:txBody>
                  <a:tcPr marL="42827" marR="42827" marT="0" marB="0" anchor="ctr"/>
                </a:tc>
                <a:tc>
                  <a:txBody>
                    <a:bodyPr/>
                    <a:lstStyle/>
                    <a:p>
                      <a:pPr algn="ctr">
                        <a:lnSpc>
                          <a:spcPct val="107000"/>
                        </a:lnSpc>
                        <a:spcAft>
                          <a:spcPts val="0"/>
                        </a:spcAft>
                      </a:pPr>
                      <a:r>
                        <a:rPr lang="cy-GB" sz="1100" noProof="0" dirty="0">
                          <a:effectLst/>
                          <a:latin typeface="Playtime With Hot Toddies" panose="02000606020000020004" pitchFamily="2" charset="0"/>
                        </a:rPr>
                        <a:t>Allwch chi ei Drwsio?</a:t>
                      </a:r>
                      <a:endParaRPr lang="cy-GB" sz="1100" noProof="0" dirty="0">
                        <a:effectLst/>
                        <a:latin typeface="Playtime With Hot Toddies" panose="02000606020000020004" pitchFamily="2" charset="0"/>
                        <a:ea typeface="Calibri" panose="020F0502020204030204" pitchFamily="34" charset="0"/>
                        <a:cs typeface="Times New Roman" panose="02020603050405020304" pitchFamily="18" charset="0"/>
                      </a:endParaRPr>
                    </a:p>
                  </a:txBody>
                  <a:tcPr marL="42827" marR="42827" marT="0" marB="0" anchor="ctr"/>
                </a:tc>
                <a:tc>
                  <a:txBody>
                    <a:bodyPr/>
                    <a:lstStyle/>
                    <a:p>
                      <a:pPr algn="ctr">
                        <a:lnSpc>
                          <a:spcPct val="107000"/>
                        </a:lnSpc>
                        <a:spcAft>
                          <a:spcPts val="0"/>
                        </a:spcAft>
                      </a:pPr>
                      <a:r>
                        <a:rPr lang="cy-GB" sz="1100" noProof="0" dirty="0">
                          <a:effectLst/>
                          <a:latin typeface="Playtime With Hot Toddies" panose="02000606020000020004" pitchFamily="2" charset="0"/>
                        </a:rPr>
                        <a:t>Amdanaf i</a:t>
                      </a:r>
                      <a:endParaRPr lang="cy-GB" sz="1100" noProof="0" dirty="0">
                        <a:effectLst/>
                        <a:latin typeface="Playtime With Hot Toddies" panose="02000606020000020004" pitchFamily="2" charset="0"/>
                        <a:ea typeface="Calibri" panose="020F0502020204030204" pitchFamily="34" charset="0"/>
                        <a:cs typeface="Times New Roman" panose="02020603050405020304" pitchFamily="18" charset="0"/>
                      </a:endParaRPr>
                    </a:p>
                  </a:txBody>
                  <a:tcPr marL="42827" marR="42827" marT="0" marB="0" anchor="ctr"/>
                </a:tc>
                <a:extLst>
                  <a:ext uri="{0D108BD9-81ED-4DB2-BD59-A6C34878D82A}">
                    <a16:rowId xmlns:a16="http://schemas.microsoft.com/office/drawing/2014/main" val="3665155523"/>
                  </a:ext>
                </a:extLst>
              </a:tr>
              <a:tr h="2024122">
                <a:tc>
                  <a:txBody>
                    <a:bodyPr/>
                    <a:lstStyle/>
                    <a:p>
                      <a:pPr algn="ctr">
                        <a:lnSpc>
                          <a:spcPct val="107000"/>
                        </a:lnSpc>
                        <a:spcAft>
                          <a:spcPts val="0"/>
                        </a:spcAft>
                      </a:pPr>
                      <a:r>
                        <a:rPr lang="cy-GB" sz="1100" noProof="0" dirty="0">
                          <a:effectLst/>
                          <a:latin typeface="Playtime With Hot Toddies" panose="02000606020000020004" pitchFamily="2" charset="0"/>
                        </a:rPr>
                        <a:t>Blwyddyn 4</a:t>
                      </a:r>
                      <a:endParaRPr lang="cy-GB" sz="1100" noProof="0" dirty="0">
                        <a:effectLst/>
                        <a:latin typeface="Playtime With Hot Toddies" panose="02000606020000020004" pitchFamily="2" charset="0"/>
                        <a:ea typeface="Calibri" panose="020F0502020204030204" pitchFamily="34" charset="0"/>
                        <a:cs typeface="Times New Roman" panose="02020603050405020304" pitchFamily="18" charset="0"/>
                      </a:endParaRPr>
                    </a:p>
                  </a:txBody>
                  <a:tcPr marL="42827" marR="42827" marT="0" marB="0" anchor="ctr"/>
                </a:tc>
                <a:tc>
                  <a:txBody>
                    <a:bodyPr/>
                    <a:lstStyle/>
                    <a:p>
                      <a:pPr algn="l">
                        <a:lnSpc>
                          <a:spcPct val="107000"/>
                        </a:lnSpc>
                        <a:spcAft>
                          <a:spcPts val="0"/>
                        </a:spcAft>
                      </a:pPr>
                      <a:r>
                        <a:rPr lang="cy-GB" sz="1100" b="1" noProof="0" dirty="0">
                          <a:effectLst/>
                          <a:latin typeface="Playtime With Hot Toddies" panose="02000606020000020004" pitchFamily="2" charset="0"/>
                        </a:rPr>
                        <a:t>Arbenigwr Trydan</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Diogelwch trydan – dwylo gwlyb, diffodd socedi, plygiau lluosog, gorlwytho, gwifrau ymestyn</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Beth i’w gadw ymlaen / wedi’i ddiffodd</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Gwresogyddion trydan – clirio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a:rPr>
                        <a:t>Peryglon trydan a d</a:t>
                      </a:r>
                      <a:r>
                        <a:rPr lang="cy-GB" sz="1100" noProof="0" dirty="0">
                          <a:effectLst/>
                          <a:latin typeface="Playtime With Hot Toddies" panose="02000606020000020004"/>
                          <a:cs typeface="Arial" panose="020B0604020202020204" pitchFamily="34" charset="0"/>
                        </a:rPr>
                        <a:t>ŵ</a:t>
                      </a:r>
                      <a:r>
                        <a:rPr lang="cy-GB" sz="1100" noProof="0" dirty="0">
                          <a:effectLst/>
                          <a:latin typeface="Playtime With Hot Toddies" panose="02000606020000020004"/>
                        </a:rPr>
                        <a:t>r</a:t>
                      </a:r>
                      <a:endParaRPr lang="cy-GB" sz="1100" noProof="0" dirty="0">
                        <a:effectLst/>
                        <a:latin typeface="Playtime With Hot Toddies" panose="02000606020000020004"/>
                        <a:ea typeface="Calibri" panose="020F0502020204030204" pitchFamily="34" charset="0"/>
                        <a:cs typeface="Times New Roman" panose="02020603050405020304" pitchFamily="18" charset="0"/>
                      </a:endParaRPr>
                    </a:p>
                  </a:txBody>
                  <a:tcPr marL="42827" marR="42827" marT="0" marB="0"/>
                </a:tc>
                <a:tc>
                  <a:txBody>
                    <a:bodyPr/>
                    <a:lstStyle/>
                    <a:p>
                      <a:pPr algn="l">
                        <a:lnSpc>
                          <a:spcPct val="107000"/>
                        </a:lnSpc>
                        <a:spcAft>
                          <a:spcPts val="0"/>
                        </a:spcAft>
                      </a:pPr>
                      <a:r>
                        <a:rPr lang="cy-GB" sz="1100" b="1" noProof="0" dirty="0">
                          <a:effectLst/>
                          <a:latin typeface="Playtime With Hot Toddies" panose="02000606020000020004" pitchFamily="2" charset="0"/>
                        </a:rPr>
                        <a:t>Bod yn Barod i Goginio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Cynlluniau a syniadau ar gyfer prydau bwyd – beth i’w wneud </a:t>
                      </a:r>
                      <a:r>
                        <a:rPr lang="cy-GB" sz="1100" noProof="0" dirty="0">
                          <a:effectLst/>
                          <a:latin typeface="Playtime With Hot Toddies" panose="02000606020000020004"/>
                          <a:cs typeface="Arial" panose="020B0604020202020204" pitchFamily="34" charset="0"/>
                        </a:rPr>
                        <a:t>â’r hyn sydd gennych chi</a:t>
                      </a:r>
                      <a:endParaRPr lang="cy-GB" sz="1100" noProof="0" dirty="0">
                        <a:effectLst/>
                        <a:latin typeface="Playtime With Hot Toddies" panose="02000606020000020004"/>
                      </a:endParaRP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Syniadau ar gyfer brecwast a chinio – dietau cytbwys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Prynu ar gyllideb (e.e. cymharu prisiau, brand neu ddim brand, ac ati)</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Blasu bwydydd</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Meintiau dognau </a:t>
                      </a:r>
                      <a:endParaRPr lang="cy-GB" sz="1100" noProof="0" dirty="0">
                        <a:effectLst/>
                        <a:latin typeface="Playtime With Hot Toddies" panose="02000606020000020004" pitchFamily="2" charset="0"/>
                        <a:ea typeface="Calibri" panose="020F0502020204030204" pitchFamily="34" charset="0"/>
                        <a:cs typeface="Times New Roman" panose="02020603050405020304" pitchFamily="18" charset="0"/>
                      </a:endParaRPr>
                    </a:p>
                  </a:txBody>
                  <a:tcPr marL="42827" marR="42827" marT="0" marB="0"/>
                </a:tc>
                <a:tc>
                  <a:txBody>
                    <a:bodyPr/>
                    <a:lstStyle/>
                    <a:p>
                      <a:pPr algn="l">
                        <a:lnSpc>
                          <a:spcPct val="107000"/>
                        </a:lnSpc>
                        <a:spcAft>
                          <a:spcPts val="0"/>
                        </a:spcAft>
                      </a:pPr>
                      <a:r>
                        <a:rPr lang="cy-GB" sz="1100" b="1" noProof="0" dirty="0">
                          <a:effectLst/>
                          <a:latin typeface="Playtime With Hot Toddies" panose="02000606020000020004" pitchFamily="2" charset="0"/>
                        </a:rPr>
                        <a:t>Llestri Brwnt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a:rPr>
                        <a:t>Delio </a:t>
                      </a:r>
                      <a:r>
                        <a:rPr lang="cy-GB" sz="1100" noProof="0" dirty="0">
                          <a:effectLst/>
                          <a:latin typeface="Playtime With Hot Toddies" panose="02000606020000020004"/>
                          <a:cs typeface="Arial" panose="020B0604020202020204" pitchFamily="34" charset="0"/>
                        </a:rPr>
                        <a:t>â bwyd heb ei fwyta</a:t>
                      </a:r>
                      <a:r>
                        <a:rPr lang="cy-GB" sz="1100" noProof="0" dirty="0">
                          <a:effectLst/>
                          <a:latin typeface="Playtime With Hot Toddies" panose="02000606020000020004"/>
                        </a:rPr>
                        <a:t> – compostio</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a:rPr>
                        <a:t>Golchi llestri – crafu platiau, glanhau briwsion, gwlychu staeniau ystyfnig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a:rPr>
                        <a:t>Awgrymiadau a chynghorion cyffredinol am lanhau</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a:rPr>
                        <a:t>Cynhyrchion glanhau cartref</a:t>
                      </a:r>
                      <a:endParaRPr lang="cy-GB" sz="1100" noProof="0" dirty="0">
                        <a:effectLst/>
                        <a:latin typeface="Playtime With Hot Toddies" panose="02000606020000020004"/>
                        <a:ea typeface="Calibri" panose="020F0502020204030204" pitchFamily="34" charset="0"/>
                        <a:cs typeface="Times New Roman" panose="02020603050405020304" pitchFamily="18" charset="0"/>
                      </a:endParaRPr>
                    </a:p>
                  </a:txBody>
                  <a:tcPr marL="42827" marR="42827" marT="0" marB="0"/>
                </a:tc>
                <a:tc>
                  <a:txBody>
                    <a:bodyPr/>
                    <a:lstStyle/>
                    <a:p>
                      <a:pPr algn="l">
                        <a:lnSpc>
                          <a:spcPct val="107000"/>
                        </a:lnSpc>
                        <a:spcAft>
                          <a:spcPts val="0"/>
                        </a:spcAft>
                      </a:pPr>
                      <a:r>
                        <a:rPr lang="cy-GB" sz="1100" b="1" noProof="0" dirty="0">
                          <a:effectLst/>
                          <a:latin typeface="Playtime With Hot Toddies" panose="02000606020000020004" pitchFamily="2" charset="0"/>
                        </a:rPr>
                        <a:t>M</a:t>
                      </a:r>
                      <a:r>
                        <a:rPr lang="cy-GB" sz="1100" b="1" noProof="0" dirty="0">
                          <a:effectLst/>
                          <a:latin typeface="Playtime With Hot Toddies" panose="02000606020000020004"/>
                          <a:cs typeface="Arial" panose="020B0604020202020204" pitchFamily="34" charset="0"/>
                        </a:rPr>
                        <a:t>ân Dasgau</a:t>
                      </a:r>
                      <a:r>
                        <a:rPr lang="cy-GB" sz="1100" b="1" noProof="0" dirty="0">
                          <a:effectLst/>
                          <a:latin typeface="Playtime With Hot Toddies" panose="02000606020000020004" pitchFamily="2" charset="0"/>
                        </a:rPr>
                        <a:t>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a:rPr>
                        <a:t>Ffyrdd syml o drwsio yn y cartref (e.e. pryd mae’n briodol defnyddio glud / t</a:t>
                      </a:r>
                      <a:r>
                        <a:rPr lang="cy-GB" sz="1100" noProof="0" dirty="0">
                          <a:effectLst/>
                          <a:latin typeface="Playtime With Hot Toddies" panose="02000606020000020004"/>
                          <a:cs typeface="Arial" panose="020B0604020202020204" pitchFamily="34" charset="0"/>
                        </a:rPr>
                        <a:t>âp, ac ati</a:t>
                      </a:r>
                      <a:r>
                        <a:rPr lang="cy-GB" sz="1100" noProof="0" dirty="0">
                          <a:effectLst/>
                          <a:latin typeface="Playtime With Hot Toddies" panose="02000606020000020004"/>
                        </a:rPr>
                        <a:t>)</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a:rPr>
                        <a:t>Newid batris, bylbiau golau, plygiau</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a:rPr>
                        <a:t>Pwy i alw am gymorth (e.e. Cartrefi Dinas Casnewydd, D</a:t>
                      </a:r>
                      <a:r>
                        <a:rPr lang="cy-GB" sz="1100" noProof="0" dirty="0">
                          <a:effectLst/>
                          <a:latin typeface="Playtime With Hot Toddies" panose="02000606020000020004"/>
                          <a:cs typeface="Arial" panose="020B0604020202020204" pitchFamily="34" charset="0"/>
                        </a:rPr>
                        <a:t>ŵr Cymru</a:t>
                      </a:r>
                      <a:r>
                        <a:rPr lang="cy-GB" sz="1100" noProof="0" dirty="0">
                          <a:effectLst/>
                          <a:latin typeface="Playtime With Hot Toddies" panose="02000606020000020004"/>
                        </a:rPr>
                        <a:t>, Dyno Rod, ac ati)</a:t>
                      </a:r>
                      <a:endParaRPr lang="cy-GB" sz="1100" noProof="0" dirty="0">
                        <a:effectLst/>
                        <a:latin typeface="Playtime With Hot Toddies" panose="02000606020000020004"/>
                        <a:ea typeface="Calibri" panose="020F0502020204030204" pitchFamily="34" charset="0"/>
                        <a:cs typeface="Times New Roman" panose="02020603050405020304" pitchFamily="18" charset="0"/>
                      </a:endParaRPr>
                    </a:p>
                  </a:txBody>
                  <a:tcPr marL="42827" marR="42827" marT="0" marB="0"/>
                </a:tc>
                <a:tc>
                  <a:txBody>
                    <a:bodyPr/>
                    <a:lstStyle/>
                    <a:p>
                      <a:pPr algn="l">
                        <a:lnSpc>
                          <a:spcPct val="107000"/>
                        </a:lnSpc>
                        <a:spcAft>
                          <a:spcPts val="0"/>
                        </a:spcAft>
                      </a:pPr>
                      <a:r>
                        <a:rPr lang="cy-GB" sz="1100" b="1" noProof="0" dirty="0">
                          <a:effectLst/>
                          <a:latin typeface="Playtime With Hot Toddies" panose="02000606020000020004" pitchFamily="2" charset="0"/>
                        </a:rPr>
                        <a:t>Fy Amser i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Ymwybyddiaeth ofalgar ac ymlacio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Gweithgareddau unigol (e.e. </a:t>
                      </a:r>
                      <a:r>
                        <a:rPr lang="cy-GB" sz="1100" noProof="0" dirty="0" err="1">
                          <a:effectLst/>
                          <a:latin typeface="Playtime With Hot Toddies" panose="02000606020000020004" pitchFamily="2" charset="0"/>
                        </a:rPr>
                        <a:t>solitaire</a:t>
                      </a:r>
                      <a:r>
                        <a:rPr lang="cy-GB" sz="1100" noProof="0" dirty="0">
                          <a:effectLst/>
                          <a:latin typeface="Playtime With Hot Toddies" panose="02000606020000020004" pitchFamily="2" charset="0"/>
                        </a:rPr>
                        <a:t>, </a:t>
                      </a:r>
                      <a:r>
                        <a:rPr lang="cy-GB" sz="1100" noProof="0" dirty="0" err="1">
                          <a:effectLst/>
                          <a:latin typeface="Playtime With Hot Toddies" panose="02000606020000020004" pitchFamily="2" charset="0"/>
                        </a:rPr>
                        <a:t>chwileiriau</a:t>
                      </a:r>
                      <a:r>
                        <a:rPr lang="cy-GB" sz="1100" noProof="0" dirty="0">
                          <a:effectLst/>
                          <a:latin typeface="Playtime With Hot Toddies" panose="02000606020000020004" pitchFamily="2" charset="0"/>
                        </a:rPr>
                        <a:t> geiriau, ac ati)</a:t>
                      </a:r>
                      <a:endParaRPr lang="cy-GB" sz="1100" noProof="0" dirty="0">
                        <a:effectLst/>
                        <a:latin typeface="Playtime With Hot Toddies" panose="02000606020000020004" pitchFamily="2" charset="0"/>
                        <a:ea typeface="Calibri" panose="020F0502020204030204" pitchFamily="34" charset="0"/>
                        <a:cs typeface="Times New Roman" panose="02020603050405020304" pitchFamily="18" charset="0"/>
                      </a:endParaRPr>
                    </a:p>
                  </a:txBody>
                  <a:tcPr marL="42827" marR="42827" marT="0" marB="0"/>
                </a:tc>
                <a:extLst>
                  <a:ext uri="{0D108BD9-81ED-4DB2-BD59-A6C34878D82A}">
                    <a16:rowId xmlns:a16="http://schemas.microsoft.com/office/drawing/2014/main" val="4161685741"/>
                  </a:ext>
                </a:extLst>
              </a:tr>
              <a:tr h="1708115">
                <a:tc>
                  <a:txBody>
                    <a:bodyPr/>
                    <a:lstStyle/>
                    <a:p>
                      <a:pPr algn="ctr">
                        <a:lnSpc>
                          <a:spcPct val="107000"/>
                        </a:lnSpc>
                        <a:spcAft>
                          <a:spcPts val="0"/>
                        </a:spcAft>
                      </a:pPr>
                      <a:r>
                        <a:rPr lang="cy-GB" sz="1100" noProof="0" dirty="0">
                          <a:effectLst/>
                          <a:latin typeface="Playtime With Hot Toddies" panose="02000606020000020004" pitchFamily="2" charset="0"/>
                        </a:rPr>
                        <a:t>Blwyddyn 5</a:t>
                      </a:r>
                      <a:endParaRPr lang="cy-GB" sz="1100" noProof="0" dirty="0">
                        <a:effectLst/>
                        <a:latin typeface="Playtime With Hot Toddies" panose="02000606020000020004" pitchFamily="2" charset="0"/>
                        <a:ea typeface="Calibri" panose="020F0502020204030204" pitchFamily="34" charset="0"/>
                        <a:cs typeface="Times New Roman" panose="02020603050405020304" pitchFamily="18" charset="0"/>
                      </a:endParaRPr>
                    </a:p>
                  </a:txBody>
                  <a:tcPr marL="42827" marR="42827" marT="0" marB="0" anchor="ctr"/>
                </a:tc>
                <a:tc>
                  <a:txBody>
                    <a:bodyPr/>
                    <a:lstStyle/>
                    <a:p>
                      <a:pPr algn="l">
                        <a:lnSpc>
                          <a:spcPct val="107000"/>
                        </a:lnSpc>
                        <a:spcAft>
                          <a:spcPts val="0"/>
                        </a:spcAft>
                      </a:pPr>
                      <a:r>
                        <a:rPr lang="cy-GB" sz="1100" b="1" noProof="0" dirty="0">
                          <a:effectLst/>
                          <a:latin typeface="Playtime With Hot Toddies" panose="02000606020000020004" pitchFamily="2" charset="0"/>
                        </a:rPr>
                        <a:t>Deall Teclynnau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Sut i ddefnyddio amrywiaeth o declynnau cyffredin yn y cartref</a:t>
                      </a:r>
                    </a:p>
                    <a:p>
                      <a:pPr marL="139065" algn="l">
                        <a:lnSpc>
                          <a:spcPct val="107000"/>
                        </a:lnSpc>
                        <a:spcAft>
                          <a:spcPts val="0"/>
                        </a:spcAft>
                      </a:pPr>
                      <a:r>
                        <a:rPr lang="cy-GB" sz="1100" noProof="0" dirty="0">
                          <a:effectLst/>
                          <a:latin typeface="Playtime With Hot Toddies" panose="02000606020000020004" pitchFamily="2" charset="0"/>
                        </a:rPr>
                        <a:t>- trefn / hylendid oergell</a:t>
                      </a:r>
                    </a:p>
                    <a:p>
                      <a:pPr marL="139065" algn="l">
                        <a:lnSpc>
                          <a:spcPct val="107000"/>
                        </a:lnSpc>
                        <a:spcAft>
                          <a:spcPts val="0"/>
                        </a:spcAft>
                      </a:pPr>
                      <a:r>
                        <a:rPr lang="cy-GB" sz="1100" noProof="0" dirty="0">
                          <a:effectLst/>
                          <a:latin typeface="Playtime With Hot Toddies" panose="02000606020000020004" pitchFamily="2" charset="0"/>
                        </a:rPr>
                        <a:t>- llwytho’r peiriant golchi / peiriant sychu dillad </a:t>
                      </a:r>
                    </a:p>
                    <a:p>
                      <a:pPr marL="139065" algn="l">
                        <a:lnSpc>
                          <a:spcPct val="107000"/>
                        </a:lnSpc>
                        <a:spcAft>
                          <a:spcPts val="0"/>
                        </a:spcAft>
                      </a:pPr>
                      <a:r>
                        <a:rPr lang="cy-GB" sz="1100" noProof="0" dirty="0">
                          <a:effectLst/>
                          <a:latin typeface="Playtime With Hot Toddies" panose="02000606020000020004" pitchFamily="2" charset="0"/>
                        </a:rPr>
                        <a:t>- defnyddio micro-don, sut i gynhesu / stemio, dim ffoil, ac ati.</a:t>
                      </a:r>
                      <a:endParaRPr lang="cy-GB" sz="1100" noProof="0" dirty="0">
                        <a:effectLst/>
                        <a:latin typeface="Playtime With Hot Toddies" panose="02000606020000020004" pitchFamily="2" charset="0"/>
                        <a:ea typeface="Calibri" panose="020F0502020204030204" pitchFamily="34" charset="0"/>
                        <a:cs typeface="Times New Roman" panose="02020603050405020304" pitchFamily="18" charset="0"/>
                      </a:endParaRPr>
                    </a:p>
                  </a:txBody>
                  <a:tcPr marL="42827" marR="42827" marT="0" marB="0"/>
                </a:tc>
                <a:tc>
                  <a:txBody>
                    <a:bodyPr/>
                    <a:lstStyle/>
                    <a:p>
                      <a:pPr algn="l">
                        <a:lnSpc>
                          <a:spcPct val="107000"/>
                        </a:lnSpc>
                        <a:spcAft>
                          <a:spcPts val="0"/>
                        </a:spcAft>
                      </a:pPr>
                      <a:r>
                        <a:rPr lang="cy-GB" sz="1100" b="1" noProof="0" dirty="0">
                          <a:effectLst/>
                          <a:latin typeface="Playtime With Hot Toddies" panose="02000606020000020004" pitchFamily="2" charset="0"/>
                        </a:rPr>
                        <a:t>Popty </a:t>
                      </a:r>
                      <a:r>
                        <a:rPr lang="cy-GB" sz="1100" b="1" noProof="0" dirty="0" err="1">
                          <a:effectLst/>
                          <a:latin typeface="Playtime With Hot Toddies" panose="02000606020000020004" pitchFamily="2" charset="0"/>
                        </a:rPr>
                        <a:t>Ping</a:t>
                      </a:r>
                      <a:r>
                        <a:rPr lang="cy-GB" sz="1100" b="1" noProof="0" dirty="0">
                          <a:effectLst/>
                          <a:latin typeface="Playtime With Hot Toddies" panose="02000606020000020004" pitchFamily="2" charset="0"/>
                        </a:rPr>
                        <a:t>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Prydau bwyd syml yn y micro-don, (e.e. Wyau wedi eu sgramblo, tatws pob, ac ati)</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Defnyddio’r tostiwr</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Edrych ar ddyddiadau defnyddio erbyn / gwerthu erbyn</a:t>
                      </a:r>
                      <a:endParaRPr lang="cy-GB" sz="1100" noProof="0" dirty="0">
                        <a:effectLst/>
                        <a:latin typeface="Playtime With Hot Toddies" panose="02000606020000020004" pitchFamily="2" charset="0"/>
                        <a:ea typeface="Calibri" panose="020F0502020204030204" pitchFamily="34" charset="0"/>
                        <a:cs typeface="Times New Roman" panose="02020603050405020304" pitchFamily="18" charset="0"/>
                      </a:endParaRPr>
                    </a:p>
                  </a:txBody>
                  <a:tcPr marL="42827" marR="42827" marT="0" marB="0"/>
                </a:tc>
                <a:tc>
                  <a:txBody>
                    <a:bodyPr/>
                    <a:lstStyle/>
                    <a:p>
                      <a:pPr algn="l">
                        <a:lnSpc>
                          <a:spcPct val="107000"/>
                        </a:lnSpc>
                        <a:spcAft>
                          <a:spcPts val="0"/>
                        </a:spcAft>
                      </a:pPr>
                      <a:r>
                        <a:rPr lang="cy-GB" sz="1100" b="1" noProof="0" dirty="0">
                          <a:effectLst/>
                          <a:latin typeface="Playtime With Hot Toddies" panose="02000606020000020004"/>
                        </a:rPr>
                        <a:t>Cael Gwared </a:t>
                      </a:r>
                      <a:r>
                        <a:rPr lang="cy-GB" sz="1100" b="1" noProof="0" dirty="0">
                          <a:effectLst/>
                          <a:latin typeface="Playtime With Hot Toddies" panose="02000606020000020004"/>
                          <a:cs typeface="Arial" panose="020B0604020202020204" pitchFamily="34" charset="0"/>
                        </a:rPr>
                        <a:t>â Llwch</a:t>
                      </a:r>
                      <a:r>
                        <a:rPr lang="cy-GB" sz="1100" b="1" noProof="0" dirty="0">
                          <a:effectLst/>
                          <a:latin typeface="Playtime With Hot Toddies" panose="02000606020000020004"/>
                        </a:rPr>
                        <a:t>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Dystio – ble i lanhau (e.e. y tu ôl i reiddiaduron, y tu ôl i’r teledu a dibenion diogelwch)</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Blew anifeiliaid anwes – cysylltiad ag asthma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Hwfro – pa mor aml?</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Cynhyrchion glanhau a’r peryglon</a:t>
                      </a:r>
                      <a:endParaRPr lang="cy-GB" sz="1100" noProof="0" dirty="0">
                        <a:effectLst/>
                        <a:latin typeface="Playtime With Hot Toddies" panose="02000606020000020004" pitchFamily="2" charset="0"/>
                        <a:ea typeface="Calibri" panose="020F0502020204030204" pitchFamily="34" charset="0"/>
                        <a:cs typeface="Times New Roman" panose="02020603050405020304" pitchFamily="18" charset="0"/>
                      </a:endParaRPr>
                    </a:p>
                  </a:txBody>
                  <a:tcPr marL="42827" marR="42827" marT="0" marB="0"/>
                </a:tc>
                <a:tc>
                  <a:txBody>
                    <a:bodyPr/>
                    <a:lstStyle/>
                    <a:p>
                      <a:pPr algn="l">
                        <a:lnSpc>
                          <a:spcPct val="107000"/>
                        </a:lnSpc>
                        <a:spcAft>
                          <a:spcPts val="0"/>
                        </a:spcAft>
                      </a:pPr>
                      <a:r>
                        <a:rPr lang="cy-GB" sz="1100" b="1" noProof="0" dirty="0">
                          <a:effectLst/>
                          <a:latin typeface="Playtime With Hot Toddies" panose="02000606020000020004" pitchFamily="2" charset="0"/>
                        </a:rPr>
                        <a:t>Cyfeillion Beicio</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Diogelwch seiclo</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Sut i drwsio twll mewn teiar</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Sut i drwsio cadwyn</a:t>
                      </a:r>
                    </a:p>
                    <a:p>
                      <a:pPr algn="l">
                        <a:lnSpc>
                          <a:spcPct val="107000"/>
                        </a:lnSpc>
                        <a:spcAft>
                          <a:spcPts val="0"/>
                        </a:spcAft>
                      </a:pPr>
                      <a:r>
                        <a:rPr lang="cy-GB" sz="1100" noProof="0" dirty="0">
                          <a:effectLst/>
                          <a:latin typeface="Playtime With Hot Toddies" panose="02000606020000020004" pitchFamily="2" charset="0"/>
                        </a:rPr>
                        <a:t> </a:t>
                      </a:r>
                      <a:endParaRPr lang="cy-GB" sz="1100" noProof="0" dirty="0">
                        <a:effectLst/>
                        <a:latin typeface="Playtime With Hot Toddies" panose="02000606020000020004" pitchFamily="2" charset="0"/>
                        <a:ea typeface="Calibri" panose="020F0502020204030204" pitchFamily="34" charset="0"/>
                        <a:cs typeface="Times New Roman" panose="02020603050405020304" pitchFamily="18" charset="0"/>
                      </a:endParaRPr>
                    </a:p>
                  </a:txBody>
                  <a:tcPr marL="42827" marR="42827" marT="0" marB="0"/>
                </a:tc>
                <a:tc>
                  <a:txBody>
                    <a:bodyPr/>
                    <a:lstStyle/>
                    <a:p>
                      <a:pPr algn="l">
                        <a:lnSpc>
                          <a:spcPct val="107000"/>
                        </a:lnSpc>
                        <a:spcAft>
                          <a:spcPts val="0"/>
                        </a:spcAft>
                      </a:pPr>
                      <a:r>
                        <a:rPr lang="cy-GB" sz="1100" b="1" noProof="0" dirty="0">
                          <a:effectLst/>
                          <a:latin typeface="Playtime With Hot Toddies" panose="02000606020000020004" pitchFamily="2" charset="0"/>
                        </a:rPr>
                        <a:t>Hobïau Hapus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a:rPr>
                        <a:t>Datblygu’ch diddordebau eich hun (e.e. hob</a:t>
                      </a:r>
                      <a:r>
                        <a:rPr lang="cy-GB" sz="1100" noProof="0" dirty="0">
                          <a:effectLst/>
                          <a:latin typeface="Playtime With Hot Toddies" panose="02000606020000020004"/>
                          <a:cs typeface="Arial" panose="020B0604020202020204" pitchFamily="34" charset="0"/>
                        </a:rPr>
                        <a:t>ï</a:t>
                      </a:r>
                      <a:r>
                        <a:rPr lang="cy-GB" sz="1100" noProof="0" dirty="0">
                          <a:effectLst/>
                          <a:latin typeface="Playtime With Hot Toddies" panose="02000606020000020004"/>
                        </a:rPr>
                        <a:t>au)</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a:rPr>
                        <a:t>Ffitrwydd</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a:rPr>
                        <a:t>Clybiau lleol – beth sy’n digwydd yn y Ganolfan Gymunedol?</a:t>
                      </a:r>
                      <a:endParaRPr lang="cy-GB" sz="1100" noProof="0" dirty="0">
                        <a:effectLst/>
                        <a:latin typeface="Playtime With Hot Toddies" panose="02000606020000020004"/>
                        <a:ea typeface="Calibri" panose="020F0502020204030204" pitchFamily="34" charset="0"/>
                        <a:cs typeface="Times New Roman" panose="02020603050405020304" pitchFamily="18" charset="0"/>
                      </a:endParaRPr>
                    </a:p>
                  </a:txBody>
                  <a:tcPr marL="42827" marR="42827" marT="0" marB="0"/>
                </a:tc>
                <a:extLst>
                  <a:ext uri="{0D108BD9-81ED-4DB2-BD59-A6C34878D82A}">
                    <a16:rowId xmlns:a16="http://schemas.microsoft.com/office/drawing/2014/main" val="2345874706"/>
                  </a:ext>
                </a:extLst>
              </a:tr>
              <a:tr h="1708115">
                <a:tc>
                  <a:txBody>
                    <a:bodyPr/>
                    <a:lstStyle/>
                    <a:p>
                      <a:pPr algn="ctr">
                        <a:lnSpc>
                          <a:spcPct val="107000"/>
                        </a:lnSpc>
                        <a:spcAft>
                          <a:spcPts val="0"/>
                        </a:spcAft>
                      </a:pPr>
                      <a:r>
                        <a:rPr lang="cy-GB" sz="1100" noProof="0" dirty="0">
                          <a:effectLst/>
                          <a:latin typeface="Playtime With Hot Toddies" panose="02000606020000020004" pitchFamily="2" charset="0"/>
                        </a:rPr>
                        <a:t>Blwyddyn 6</a:t>
                      </a:r>
                      <a:endParaRPr lang="cy-GB" sz="1100" noProof="0" dirty="0">
                        <a:effectLst/>
                        <a:latin typeface="Playtime With Hot Toddies" panose="02000606020000020004" pitchFamily="2" charset="0"/>
                        <a:ea typeface="Calibri" panose="020F0502020204030204" pitchFamily="34" charset="0"/>
                        <a:cs typeface="Times New Roman" panose="02020603050405020304" pitchFamily="18" charset="0"/>
                      </a:endParaRPr>
                    </a:p>
                  </a:txBody>
                  <a:tcPr marL="42827" marR="42827" marT="0" marB="0" anchor="ctr"/>
                </a:tc>
                <a:tc>
                  <a:txBody>
                    <a:bodyPr/>
                    <a:lstStyle/>
                    <a:p>
                      <a:pPr algn="l">
                        <a:lnSpc>
                          <a:spcPct val="107000"/>
                        </a:lnSpc>
                        <a:spcAft>
                          <a:spcPts val="0"/>
                        </a:spcAft>
                      </a:pPr>
                      <a:r>
                        <a:rPr lang="cy-GB" sz="1100" b="1" noProof="0" dirty="0">
                          <a:effectLst/>
                          <a:latin typeface="Playtime With Hot Toddies" panose="02000606020000020004" pitchFamily="2" charset="0"/>
                        </a:rPr>
                        <a:t>Torri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a:rPr>
                        <a:t>Storio a diogelwch o ran cyllyll ac offer (e.e. teclyn agor tun, gratwyr, sgiwerau)</a:t>
                      </a:r>
                    </a:p>
                    <a:p>
                      <a:pPr marL="139065" algn="l">
                        <a:lnSpc>
                          <a:spcPct val="107000"/>
                        </a:lnSpc>
                        <a:spcAft>
                          <a:spcPts val="0"/>
                        </a:spcAft>
                      </a:pPr>
                      <a:r>
                        <a:rPr lang="cy-GB" sz="1100" noProof="0" dirty="0">
                          <a:effectLst/>
                          <a:latin typeface="Playtime With Hot Toddies" panose="02000606020000020004"/>
                        </a:rPr>
                        <a:t> </a:t>
                      </a:r>
                    </a:p>
                    <a:p>
                      <a:pPr algn="l">
                        <a:lnSpc>
                          <a:spcPct val="107000"/>
                        </a:lnSpc>
                        <a:spcAft>
                          <a:spcPts val="0"/>
                        </a:spcAft>
                      </a:pPr>
                      <a:r>
                        <a:rPr lang="cy-GB" sz="1100" b="1" noProof="0" dirty="0">
                          <a:effectLst/>
                          <a:latin typeface="Playtime With Hot Toddies" panose="02000606020000020004"/>
                        </a:rPr>
                        <a:t>T</a:t>
                      </a:r>
                      <a:r>
                        <a:rPr lang="cy-GB" sz="1100" b="1" noProof="0" dirty="0">
                          <a:effectLst/>
                          <a:latin typeface="Playtime With Hot Toddies" panose="02000606020000020004"/>
                          <a:cs typeface="Arial" panose="020B0604020202020204" pitchFamily="34" charset="0"/>
                        </a:rPr>
                        <a:t>â</a:t>
                      </a:r>
                      <a:r>
                        <a:rPr lang="cy-GB" sz="1100" b="1" noProof="0" dirty="0">
                          <a:effectLst/>
                          <a:latin typeface="Playtime With Hot Toddies" panose="02000606020000020004"/>
                        </a:rPr>
                        <a:t>n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a:rPr>
                        <a:t>Diogelwch rhag t</a:t>
                      </a:r>
                      <a:r>
                        <a:rPr lang="cy-GB" sz="1100" noProof="0" dirty="0">
                          <a:effectLst/>
                          <a:latin typeface="Playtime With Hot Toddies" panose="02000606020000020004"/>
                          <a:cs typeface="Arial" panose="020B0604020202020204" pitchFamily="34" charset="0"/>
                        </a:rPr>
                        <a:t>ân</a:t>
                      </a:r>
                      <a:r>
                        <a:rPr lang="cy-GB" sz="1100" noProof="0" dirty="0">
                          <a:effectLst/>
                          <a:latin typeface="Playtime With Hot Toddies" panose="02000606020000020004"/>
                        </a:rPr>
                        <a:t> – beth i’w ddefnyddio ar gyfer gwahanol fathau o danau</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a:rPr>
                        <a:t>Synwyryddion mwg</a:t>
                      </a:r>
                      <a:endParaRPr lang="cy-GB" sz="1100" noProof="0" dirty="0">
                        <a:effectLst/>
                        <a:latin typeface="Playtime With Hot Toddies" panose="02000606020000020004"/>
                        <a:ea typeface="Calibri" panose="020F0502020204030204" pitchFamily="34" charset="0"/>
                        <a:cs typeface="Times New Roman" panose="02020603050405020304" pitchFamily="18" charset="0"/>
                      </a:endParaRPr>
                    </a:p>
                  </a:txBody>
                  <a:tcPr marL="42827" marR="42827" marT="0" marB="0"/>
                </a:tc>
                <a:tc>
                  <a:txBody>
                    <a:bodyPr/>
                    <a:lstStyle/>
                    <a:p>
                      <a:pPr algn="l">
                        <a:lnSpc>
                          <a:spcPct val="107000"/>
                        </a:lnSpc>
                        <a:spcAft>
                          <a:spcPts val="0"/>
                        </a:spcAft>
                      </a:pPr>
                      <a:r>
                        <a:rPr lang="cy-GB" sz="1100" b="1" noProof="0" dirty="0">
                          <a:effectLst/>
                          <a:latin typeface="Playtime With Hot Toddies" panose="02000606020000020004" pitchFamily="2" charset="0"/>
                        </a:rPr>
                        <a:t>Defnyddio Ffwrn</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Defnyddio ffwrn i goginio bwyd</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Tymereddau cywir</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Amseroedd coginio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Defnyddio offer</a:t>
                      </a:r>
                      <a:endParaRPr lang="cy-GB" sz="1100" noProof="0" dirty="0">
                        <a:effectLst/>
                        <a:latin typeface="Playtime With Hot Toddies" panose="02000606020000020004" pitchFamily="2" charset="0"/>
                        <a:ea typeface="Calibri" panose="020F0502020204030204" pitchFamily="34" charset="0"/>
                        <a:cs typeface="Times New Roman" panose="02020603050405020304" pitchFamily="18" charset="0"/>
                      </a:endParaRPr>
                    </a:p>
                  </a:txBody>
                  <a:tcPr marL="42827" marR="42827" marT="0" marB="0"/>
                </a:tc>
                <a:tc>
                  <a:txBody>
                    <a:bodyPr/>
                    <a:lstStyle/>
                    <a:p>
                      <a:pPr algn="l">
                        <a:lnSpc>
                          <a:spcPct val="107000"/>
                        </a:lnSpc>
                        <a:spcAft>
                          <a:spcPts val="0"/>
                        </a:spcAft>
                      </a:pPr>
                      <a:r>
                        <a:rPr lang="cy-GB" sz="1100" b="1" noProof="0" dirty="0">
                          <a:effectLst/>
                          <a:latin typeface="Playtime With Hot Toddies" panose="02000606020000020004" pitchFamily="2" charset="0"/>
                        </a:rPr>
                        <a:t>Golchi Dillad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Golchi dillad – pa mor aml?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Darllen cyfarwyddiadau golchi dillad a didoli</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Cynghorion i gael gwared </a:t>
                      </a:r>
                      <a:r>
                        <a:rPr lang="cy-GB" sz="1100" b="0" noProof="0" dirty="0">
                          <a:effectLst/>
                          <a:latin typeface="Playtime With Hot Toddies" panose="02000606020000020004"/>
                          <a:cs typeface="Arial" panose="020B0604020202020204" pitchFamily="34" charset="0"/>
                        </a:rPr>
                        <a:t>â staeniau</a:t>
                      </a:r>
                      <a:endParaRPr lang="cy-GB" sz="1100" b="0" noProof="0" dirty="0">
                        <a:effectLst/>
                        <a:latin typeface="Playtime With Hot Toddies" panose="02000606020000020004" pitchFamily="2" charset="0"/>
                      </a:endParaRP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Defnyddio peiriant golchi, peiriant sychu dillad, lein ddillad</a:t>
                      </a:r>
                      <a:endParaRPr lang="cy-GB" sz="1100" noProof="0" dirty="0">
                        <a:effectLst/>
                        <a:latin typeface="Playtime With Hot Toddies" panose="02000606020000020004" pitchFamily="2" charset="0"/>
                        <a:ea typeface="Calibri" panose="020F0502020204030204" pitchFamily="34" charset="0"/>
                        <a:cs typeface="Times New Roman" panose="02020603050405020304" pitchFamily="18" charset="0"/>
                      </a:endParaRPr>
                    </a:p>
                  </a:txBody>
                  <a:tcPr marL="42827" marR="42827" marT="0" marB="0"/>
                </a:tc>
                <a:tc>
                  <a:txBody>
                    <a:bodyPr/>
                    <a:lstStyle/>
                    <a:p>
                      <a:pPr algn="l">
                        <a:lnSpc>
                          <a:spcPct val="107000"/>
                        </a:lnSpc>
                        <a:spcAft>
                          <a:spcPts val="0"/>
                        </a:spcAft>
                      </a:pPr>
                      <a:r>
                        <a:rPr lang="cy-GB" sz="1100" b="1" noProof="0" dirty="0" err="1">
                          <a:effectLst/>
                          <a:latin typeface="Playtime With Hot Toddies" panose="02000606020000020004" pitchFamily="2" charset="0"/>
                        </a:rPr>
                        <a:t>Plymwaith</a:t>
                      </a:r>
                      <a:r>
                        <a:rPr lang="cy-GB" sz="1100" b="1" noProof="0" dirty="0">
                          <a:effectLst/>
                          <a:latin typeface="Playtime With Hot Toddies" panose="02000606020000020004" pitchFamily="2" charset="0"/>
                        </a:rPr>
                        <a:t> Perffaith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Dadflocio sinc</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Dadflocio toiled</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Beth na ddylid ei roi i lawr y sinc a’r toiled</a:t>
                      </a:r>
                      <a:endParaRPr lang="cy-GB" sz="1100" noProof="0" dirty="0">
                        <a:effectLst/>
                        <a:latin typeface="Playtime With Hot Toddies" panose="02000606020000020004" pitchFamily="2" charset="0"/>
                        <a:ea typeface="Calibri" panose="020F0502020204030204" pitchFamily="34" charset="0"/>
                        <a:cs typeface="Times New Roman" panose="02020603050405020304" pitchFamily="18" charset="0"/>
                      </a:endParaRPr>
                    </a:p>
                  </a:txBody>
                  <a:tcPr marL="42827" marR="42827" marT="0" marB="0"/>
                </a:tc>
                <a:tc>
                  <a:txBody>
                    <a:bodyPr/>
                    <a:lstStyle/>
                    <a:p>
                      <a:pPr algn="l">
                        <a:lnSpc>
                          <a:spcPct val="107000"/>
                        </a:lnSpc>
                        <a:spcAft>
                          <a:spcPts val="0"/>
                        </a:spcAft>
                      </a:pPr>
                      <a:r>
                        <a:rPr lang="cy-GB" sz="1100" b="1" noProof="0" dirty="0">
                          <a:effectLst/>
                          <a:latin typeface="Playtime With Hot Toddies" panose="02000606020000020004" pitchFamily="2" charset="0"/>
                        </a:rPr>
                        <a:t>Gofalwyr Ifanc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Rôl Gofalwyr Ifanc</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Pwy i ofyn am gymorth</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pitchFamily="2" charset="0"/>
                        </a:rPr>
                        <a:t>Cymorth Cyntaf</a:t>
                      </a:r>
                    </a:p>
                    <a:p>
                      <a:pPr algn="l">
                        <a:lnSpc>
                          <a:spcPct val="107000"/>
                        </a:lnSpc>
                        <a:spcAft>
                          <a:spcPts val="0"/>
                        </a:spcAft>
                      </a:pPr>
                      <a:r>
                        <a:rPr lang="cy-GB" sz="1100" noProof="0" dirty="0">
                          <a:effectLst/>
                          <a:latin typeface="Playtime With Hot Toddies" panose="02000606020000020004" pitchFamily="2" charset="0"/>
                        </a:rPr>
                        <a:t> </a:t>
                      </a:r>
                    </a:p>
                    <a:p>
                      <a:pPr algn="l">
                        <a:lnSpc>
                          <a:spcPct val="107000"/>
                        </a:lnSpc>
                        <a:spcAft>
                          <a:spcPts val="0"/>
                        </a:spcAft>
                      </a:pPr>
                      <a:r>
                        <a:rPr lang="cy-GB" sz="1100" b="1" noProof="0" dirty="0">
                          <a:effectLst/>
                          <a:latin typeface="Playtime With Hot Toddies" panose="02000606020000020004"/>
                        </a:rPr>
                        <a:t>S</a:t>
                      </a:r>
                      <a:r>
                        <a:rPr lang="cy-GB" sz="1100" b="1" noProof="0" dirty="0">
                          <a:effectLst/>
                          <a:latin typeface="Playtime With Hot Toddies" panose="02000606020000020004"/>
                          <a:cs typeface="Arial" panose="020B0604020202020204" pitchFamily="34" charset="0"/>
                        </a:rPr>
                        <a:t>êr Gwnïo </a:t>
                      </a:r>
                      <a:r>
                        <a:rPr lang="cy-GB" sz="1100" b="1" noProof="0" dirty="0">
                          <a:effectLst/>
                          <a:latin typeface="Playtime With Hot Toddies" panose="02000606020000020004"/>
                        </a:rPr>
                        <a:t>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a:rPr>
                        <a:t>Gwn</a:t>
                      </a:r>
                      <a:r>
                        <a:rPr lang="cy-GB" sz="1100" noProof="0" dirty="0">
                          <a:effectLst/>
                          <a:latin typeface="Playtime With Hot Toddies" panose="02000606020000020004"/>
                          <a:cs typeface="Arial" panose="020B0604020202020204" pitchFamily="34" charset="0"/>
                        </a:rPr>
                        <a:t>ïo botymau</a:t>
                      </a:r>
                      <a:r>
                        <a:rPr lang="cy-GB" sz="1100" noProof="0" dirty="0">
                          <a:effectLst/>
                          <a:latin typeface="Playtime With Hot Toddies" panose="02000606020000020004"/>
                        </a:rPr>
                        <a:t>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a:rPr>
                        <a:t>Hemiau </a:t>
                      </a:r>
                    </a:p>
                    <a:p>
                      <a:pPr marL="342900" lvl="0" indent="-342900" algn="l">
                        <a:lnSpc>
                          <a:spcPct val="107000"/>
                        </a:lnSpc>
                        <a:spcAft>
                          <a:spcPts val="0"/>
                        </a:spcAft>
                        <a:buFont typeface="Symbol" panose="05050102010706020507" pitchFamily="18" charset="2"/>
                        <a:buChar char=""/>
                      </a:pPr>
                      <a:r>
                        <a:rPr lang="cy-GB" sz="1100" noProof="0" dirty="0">
                          <a:effectLst/>
                          <a:latin typeface="Playtime With Hot Toddies" panose="02000606020000020004"/>
                        </a:rPr>
                        <a:t>Trwsio tyllau a chlytio</a:t>
                      </a:r>
                      <a:endParaRPr lang="cy-GB" sz="1100" noProof="0" dirty="0">
                        <a:effectLst/>
                        <a:latin typeface="Playtime With Hot Toddies" panose="02000606020000020004"/>
                        <a:ea typeface="Calibri" panose="020F0502020204030204" pitchFamily="34" charset="0"/>
                        <a:cs typeface="Times New Roman" panose="02020603050405020304" pitchFamily="18" charset="0"/>
                      </a:endParaRPr>
                    </a:p>
                  </a:txBody>
                  <a:tcPr marL="42827" marR="42827" marT="0" marB="0"/>
                </a:tc>
                <a:extLst>
                  <a:ext uri="{0D108BD9-81ED-4DB2-BD59-A6C34878D82A}">
                    <a16:rowId xmlns:a16="http://schemas.microsoft.com/office/drawing/2014/main" val="1274098355"/>
                  </a:ext>
                </a:extLst>
              </a:tr>
            </a:tbl>
          </a:graphicData>
        </a:graphic>
      </p:graphicFrame>
    </p:spTree>
    <p:extLst>
      <p:ext uri="{BB962C8B-B14F-4D97-AF65-F5344CB8AC3E}">
        <p14:creationId xmlns:p14="http://schemas.microsoft.com/office/powerpoint/2010/main" val="2700724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6689B5-89B1-4FBE-97C6-79DF239F9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8256" y="5600513"/>
            <a:ext cx="987044" cy="976137"/>
          </a:xfrm>
          <a:prstGeom prst="ellipse">
            <a:avLst/>
          </a:prstGeom>
        </p:spPr>
      </p:pic>
      <p:pic>
        <p:nvPicPr>
          <p:cNvPr id="3" name="Picture 2">
            <a:extLst>
              <a:ext uri="{FF2B5EF4-FFF2-40B4-BE49-F238E27FC236}">
                <a16:creationId xmlns:a16="http://schemas.microsoft.com/office/drawing/2014/main" id="{30DEFD1F-7656-4241-A237-D18904F5A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2" descr="Five pointed yellow star icon cartoon style Vector Image">
            <a:extLst>
              <a:ext uri="{FF2B5EF4-FFF2-40B4-BE49-F238E27FC236}">
                <a16:creationId xmlns:a16="http://schemas.microsoft.com/office/drawing/2014/main" id="{00617D95-4D92-4C48-A447-F52B2F6E35F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10591597" y="281350"/>
            <a:ext cx="777549" cy="7152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2" descr="Five pointed yellow star icon cartoon style Vector Image">
            <a:extLst>
              <a:ext uri="{FF2B5EF4-FFF2-40B4-BE49-F238E27FC236}">
                <a16:creationId xmlns:a16="http://schemas.microsoft.com/office/drawing/2014/main" id="{9C914F8C-B491-46DF-B5F4-CB8311D5458A}"/>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4366672" y="5854116"/>
            <a:ext cx="777549" cy="7152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Five pointed yellow star icon cartoon style Vector Image">
            <a:extLst>
              <a:ext uri="{FF2B5EF4-FFF2-40B4-BE49-F238E27FC236}">
                <a16:creationId xmlns:a16="http://schemas.microsoft.com/office/drawing/2014/main" id="{23D48B1C-5A28-4DDA-AC25-5CE936F5E28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433518" y="1239018"/>
            <a:ext cx="777549" cy="7152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2" descr="Five pointed yellow star icon cartoon style Vector Image">
            <a:extLst>
              <a:ext uri="{FF2B5EF4-FFF2-40B4-BE49-F238E27FC236}">
                <a16:creationId xmlns:a16="http://schemas.microsoft.com/office/drawing/2014/main" id="{33B51B0F-CFB9-42BB-BADB-9D7AED3B53E9}"/>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4099094" y="325064"/>
            <a:ext cx="471748" cy="4339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2" descr="Five pointed yellow star icon cartoon style Vector Image">
            <a:extLst>
              <a:ext uri="{FF2B5EF4-FFF2-40B4-BE49-F238E27FC236}">
                <a16:creationId xmlns:a16="http://schemas.microsoft.com/office/drawing/2014/main" id="{E4157DB6-AFFD-4469-8036-F8AF642AFEC6}"/>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11548745" y="5738821"/>
            <a:ext cx="471748" cy="4339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2" descr="Five pointed yellow star icon cartoon style Vector Image">
            <a:extLst>
              <a:ext uri="{FF2B5EF4-FFF2-40B4-BE49-F238E27FC236}">
                <a16:creationId xmlns:a16="http://schemas.microsoft.com/office/drawing/2014/main" id="{78E999F1-6DDF-42E8-BDE1-E4B46DA7C46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352419" y="5057029"/>
            <a:ext cx="306082" cy="2815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 descr="Five pointed yellow star icon cartoon style Vector Image">
            <a:extLst>
              <a:ext uri="{FF2B5EF4-FFF2-40B4-BE49-F238E27FC236}">
                <a16:creationId xmlns:a16="http://schemas.microsoft.com/office/drawing/2014/main" id="{0BD5A02C-58C4-4ACD-AE59-9BE11050E41A}"/>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3454767" y="184278"/>
            <a:ext cx="306082" cy="2815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2" descr="Five pointed yellow star icon cartoon style Vector Image">
            <a:extLst>
              <a:ext uri="{FF2B5EF4-FFF2-40B4-BE49-F238E27FC236}">
                <a16:creationId xmlns:a16="http://schemas.microsoft.com/office/drawing/2014/main" id="{31726518-C298-4463-9125-299901BC546F}"/>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7791534" y="5338600"/>
            <a:ext cx="306082" cy="2815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2" descr="Five pointed yellow star icon cartoon style Vector Image">
            <a:extLst>
              <a:ext uri="{FF2B5EF4-FFF2-40B4-BE49-F238E27FC236}">
                <a16:creationId xmlns:a16="http://schemas.microsoft.com/office/drawing/2014/main" id="{855FBA7E-2CFD-4BEA-8006-B3CAD5F3477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8739159" y="682706"/>
            <a:ext cx="471748" cy="4339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C81EB950-4C4C-43C4-AA8D-E1D3720D68C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38718" y="2626594"/>
            <a:ext cx="3628351" cy="2892399"/>
          </a:xfrm>
          <a:prstGeom prst="rect">
            <a:avLst/>
          </a:prstGeom>
          <a:ln>
            <a:noFill/>
          </a:ln>
          <a:effectLst>
            <a:softEdge rad="112500"/>
          </a:effectLst>
        </p:spPr>
      </p:pic>
      <p:sp>
        <p:nvSpPr>
          <p:cNvPr id="13" name="TextBox 12">
            <a:extLst>
              <a:ext uri="{FF2B5EF4-FFF2-40B4-BE49-F238E27FC236}">
                <a16:creationId xmlns:a16="http://schemas.microsoft.com/office/drawing/2014/main" id="{9E3CF90E-2408-4747-989C-90F18D26A211}"/>
              </a:ext>
            </a:extLst>
          </p:cNvPr>
          <p:cNvSpPr txBox="1"/>
          <p:nvPr/>
        </p:nvSpPr>
        <p:spPr>
          <a:xfrm>
            <a:off x="2098949" y="1596660"/>
            <a:ext cx="1325578" cy="707886"/>
          </a:xfrm>
          <a:prstGeom prst="rect">
            <a:avLst/>
          </a:prstGeom>
          <a:noFill/>
        </p:spPr>
        <p:txBody>
          <a:bodyPr wrap="square" rtlCol="0">
            <a:spAutoFit/>
          </a:bodyPr>
          <a:lstStyle/>
          <a:p>
            <a:r>
              <a:rPr lang="en-GB" sz="2000" dirty="0" err="1">
                <a:solidFill>
                  <a:srgbClr val="FFC000"/>
                </a:solidFill>
                <a:latin typeface="Playtime With Hot Toddies" panose="02000606020000020004" pitchFamily="2" charset="0"/>
              </a:rPr>
              <a:t>Cymorth</a:t>
            </a:r>
            <a:r>
              <a:rPr lang="en-GB" sz="2000" dirty="0">
                <a:solidFill>
                  <a:srgbClr val="FFC000"/>
                </a:solidFill>
                <a:latin typeface="Playtime With Hot Toddies" panose="02000606020000020004" pitchFamily="2" charset="0"/>
              </a:rPr>
              <a:t> </a:t>
            </a:r>
            <a:r>
              <a:rPr lang="en-GB" sz="2000" dirty="0" err="1">
                <a:solidFill>
                  <a:srgbClr val="FFC000"/>
                </a:solidFill>
                <a:latin typeface="Playtime With Hot Toddies" panose="02000606020000020004" pitchFamily="2" charset="0"/>
              </a:rPr>
              <a:t>Cyntaf</a:t>
            </a:r>
            <a:r>
              <a:rPr lang="en-GB" sz="2000" dirty="0">
                <a:solidFill>
                  <a:srgbClr val="FFC000"/>
                </a:solidFill>
                <a:latin typeface="Playtime With Hot Toddies" panose="02000606020000020004" pitchFamily="2" charset="0"/>
              </a:rPr>
              <a:t> </a:t>
            </a:r>
          </a:p>
        </p:txBody>
      </p:sp>
      <p:pic>
        <p:nvPicPr>
          <p:cNvPr id="19" name="Picture 18">
            <a:extLst>
              <a:ext uri="{FF2B5EF4-FFF2-40B4-BE49-F238E27FC236}">
                <a16:creationId xmlns:a16="http://schemas.microsoft.com/office/drawing/2014/main" id="{D62FAB0C-F831-4506-8BE8-11BBD55D9E64}"/>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472163" y="1753937"/>
            <a:ext cx="3628349" cy="2765756"/>
          </a:xfrm>
          <a:prstGeom prst="rect">
            <a:avLst/>
          </a:prstGeom>
          <a:ln>
            <a:noFill/>
          </a:ln>
          <a:effectLst>
            <a:softEdge rad="112500"/>
          </a:effectLst>
        </p:spPr>
      </p:pic>
      <p:sp>
        <p:nvSpPr>
          <p:cNvPr id="20" name="TextBox 19">
            <a:extLst>
              <a:ext uri="{FF2B5EF4-FFF2-40B4-BE49-F238E27FC236}">
                <a16:creationId xmlns:a16="http://schemas.microsoft.com/office/drawing/2014/main" id="{17DA6E08-7029-490C-BEDA-1BD9971C3324}"/>
              </a:ext>
            </a:extLst>
          </p:cNvPr>
          <p:cNvSpPr txBox="1"/>
          <p:nvPr/>
        </p:nvSpPr>
        <p:spPr>
          <a:xfrm>
            <a:off x="5539196" y="825132"/>
            <a:ext cx="1692626" cy="707886"/>
          </a:xfrm>
          <a:prstGeom prst="rect">
            <a:avLst/>
          </a:prstGeom>
          <a:noFill/>
        </p:spPr>
        <p:txBody>
          <a:bodyPr wrap="square" rtlCol="0">
            <a:spAutoFit/>
          </a:bodyPr>
          <a:lstStyle/>
          <a:p>
            <a:r>
              <a:rPr lang="en-GB" sz="2000" dirty="0" err="1">
                <a:solidFill>
                  <a:srgbClr val="FFC000"/>
                </a:solidFill>
                <a:latin typeface="Playtime With Hot Toddies" panose="02000606020000020004" pitchFamily="2" charset="0"/>
              </a:rPr>
              <a:t>Diogelwch</a:t>
            </a:r>
            <a:r>
              <a:rPr lang="en-GB" sz="2000" dirty="0">
                <a:solidFill>
                  <a:srgbClr val="FFC000"/>
                </a:solidFill>
                <a:latin typeface="Playtime With Hot Toddies" panose="02000606020000020004" pitchFamily="2" charset="0"/>
              </a:rPr>
              <a:t>  </a:t>
            </a:r>
            <a:r>
              <a:rPr lang="en-GB" sz="2000" dirty="0" err="1">
                <a:solidFill>
                  <a:srgbClr val="FFC000"/>
                </a:solidFill>
                <a:latin typeface="Playtime With Hot Toddies" panose="02000606020000020004" pitchFamily="2" charset="0"/>
              </a:rPr>
              <a:t>Cyllyll</a:t>
            </a:r>
            <a:r>
              <a:rPr lang="en-GB" sz="2000" dirty="0">
                <a:solidFill>
                  <a:srgbClr val="FFC000"/>
                </a:solidFill>
                <a:latin typeface="Playtime With Hot Toddies" panose="02000606020000020004" pitchFamily="2" charset="0"/>
              </a:rPr>
              <a:t>  </a:t>
            </a:r>
          </a:p>
        </p:txBody>
      </p:sp>
      <p:pic>
        <p:nvPicPr>
          <p:cNvPr id="24" name="Picture 23">
            <a:extLst>
              <a:ext uri="{FF2B5EF4-FFF2-40B4-BE49-F238E27FC236}">
                <a16:creationId xmlns:a16="http://schemas.microsoft.com/office/drawing/2014/main" id="{A7D599B4-D5C1-49FF-9925-A271D88E94F4}"/>
              </a:ext>
            </a:extLst>
          </p:cNvPr>
          <p:cNvPicPr/>
          <p:nvPr/>
        </p:nvPicPr>
        <p:blipFill rotWithShape="1">
          <a:blip r:embed="rId7" cstate="print">
            <a:extLst>
              <a:ext uri="{28A0092B-C50C-407E-A947-70E740481C1C}">
                <a14:useLocalDpi xmlns:a14="http://schemas.microsoft.com/office/drawing/2010/main" val="0"/>
              </a:ext>
            </a:extLst>
          </a:blip>
          <a:srcRect l="13988"/>
          <a:stretch/>
        </p:blipFill>
        <p:spPr bwMode="auto">
          <a:xfrm rot="5400000">
            <a:off x="8116433" y="2520053"/>
            <a:ext cx="3628350" cy="2809186"/>
          </a:xfrm>
          <a:prstGeom prst="rect">
            <a:avLst/>
          </a:prstGeom>
          <a:ln>
            <a:noFill/>
          </a:ln>
          <a:effectLst>
            <a:softEdge rad="112500"/>
          </a:effectLst>
        </p:spPr>
      </p:pic>
      <p:sp>
        <p:nvSpPr>
          <p:cNvPr id="25" name="TextBox 24">
            <a:extLst>
              <a:ext uri="{FF2B5EF4-FFF2-40B4-BE49-F238E27FC236}">
                <a16:creationId xmlns:a16="http://schemas.microsoft.com/office/drawing/2014/main" id="{5D4076B3-8DF2-4738-AE50-05F36ACB4DAB}"/>
              </a:ext>
            </a:extLst>
          </p:cNvPr>
          <p:cNvSpPr txBox="1"/>
          <p:nvPr/>
        </p:nvSpPr>
        <p:spPr>
          <a:xfrm>
            <a:off x="9269618" y="1550731"/>
            <a:ext cx="1321979" cy="707886"/>
          </a:xfrm>
          <a:prstGeom prst="rect">
            <a:avLst/>
          </a:prstGeom>
          <a:noFill/>
        </p:spPr>
        <p:txBody>
          <a:bodyPr wrap="square" rtlCol="0">
            <a:spAutoFit/>
          </a:bodyPr>
          <a:lstStyle/>
          <a:p>
            <a:r>
              <a:rPr lang="en-GB" sz="2000" dirty="0" err="1">
                <a:solidFill>
                  <a:srgbClr val="FFC000"/>
                </a:solidFill>
                <a:latin typeface="Playtime With Hot Toddies" panose="02000606020000020004" pitchFamily="2" charset="0"/>
              </a:rPr>
              <a:t>Golchi</a:t>
            </a:r>
            <a:r>
              <a:rPr lang="en-GB" sz="2000" dirty="0">
                <a:solidFill>
                  <a:srgbClr val="FFC000"/>
                </a:solidFill>
                <a:latin typeface="Playtime With Hot Toddies" panose="02000606020000020004" pitchFamily="2" charset="0"/>
              </a:rPr>
              <a:t> </a:t>
            </a:r>
            <a:r>
              <a:rPr lang="en-GB" sz="2000" dirty="0" err="1">
                <a:solidFill>
                  <a:srgbClr val="FFC000"/>
                </a:solidFill>
                <a:latin typeface="Playtime With Hot Toddies" panose="02000606020000020004" pitchFamily="2" charset="0"/>
              </a:rPr>
              <a:t>Llestri</a:t>
            </a:r>
            <a:r>
              <a:rPr lang="en-GB" sz="2000" dirty="0">
                <a:solidFill>
                  <a:srgbClr val="FFC000"/>
                </a:solidFill>
                <a:latin typeface="Playtime With Hot Toddies" panose="02000606020000020004" pitchFamily="2" charset="0"/>
              </a:rPr>
              <a:t> </a:t>
            </a:r>
          </a:p>
        </p:txBody>
      </p:sp>
    </p:spTree>
    <p:extLst>
      <p:ext uri="{BB962C8B-B14F-4D97-AF65-F5344CB8AC3E}">
        <p14:creationId xmlns:p14="http://schemas.microsoft.com/office/powerpoint/2010/main" val="1622471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CBC111-8697-4C5D-AF3E-9B6655EFEC63}"/>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900EC8E6-90B0-471A-A1DB-65B1E7080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8256" y="5600513"/>
            <a:ext cx="987044" cy="976137"/>
          </a:xfrm>
          <a:prstGeom prst="ellipse">
            <a:avLst/>
          </a:prstGeom>
        </p:spPr>
      </p:pic>
      <p:pic>
        <p:nvPicPr>
          <p:cNvPr id="9" name="Picture 8" descr="Related image">
            <a:extLst>
              <a:ext uri="{FF2B5EF4-FFF2-40B4-BE49-F238E27FC236}">
                <a16:creationId xmlns:a16="http://schemas.microsoft.com/office/drawing/2014/main" id="{B5B6D53D-DC57-4005-B774-E5B44351835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9020930">
            <a:off x="4520272" y="341023"/>
            <a:ext cx="795640" cy="466899"/>
          </a:xfrm>
          <a:prstGeom prst="rect">
            <a:avLst/>
          </a:prstGeom>
          <a:noFill/>
          <a:ln>
            <a:noFill/>
          </a:ln>
          <a:effectLst>
            <a:outerShdw blurRad="50800" dist="38100" dir="2700000" algn="tl" rotWithShape="0">
              <a:prstClr val="black">
                <a:alpha val="40000"/>
              </a:prstClr>
            </a:outerShdw>
          </a:effectLst>
        </p:spPr>
      </p:pic>
      <p:pic>
        <p:nvPicPr>
          <p:cNvPr id="10" name="Picture 9" descr="Related image">
            <a:extLst>
              <a:ext uri="{FF2B5EF4-FFF2-40B4-BE49-F238E27FC236}">
                <a16:creationId xmlns:a16="http://schemas.microsoft.com/office/drawing/2014/main" id="{BDD0BD69-14F1-45B9-A415-BD9372F35D2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3296234">
            <a:off x="10900415" y="4172880"/>
            <a:ext cx="636905" cy="374117"/>
          </a:xfrm>
          <a:prstGeom prst="rect">
            <a:avLst/>
          </a:prstGeom>
          <a:noFill/>
          <a:ln>
            <a:noFill/>
          </a:ln>
          <a:effectLst>
            <a:outerShdw blurRad="50800" dist="38100" dir="2700000" algn="tl" rotWithShape="0">
              <a:prstClr val="black">
                <a:alpha val="40000"/>
              </a:prstClr>
            </a:outerShdw>
          </a:effectLst>
        </p:spPr>
      </p:pic>
      <p:pic>
        <p:nvPicPr>
          <p:cNvPr id="11" name="Picture 10" descr="Related image">
            <a:extLst>
              <a:ext uri="{FF2B5EF4-FFF2-40B4-BE49-F238E27FC236}">
                <a16:creationId xmlns:a16="http://schemas.microsoft.com/office/drawing/2014/main" id="{FA268AC3-4D8D-4979-B7E8-8321C16E541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7406359">
            <a:off x="2441432" y="5635609"/>
            <a:ext cx="1062689" cy="580150"/>
          </a:xfrm>
          <a:prstGeom prst="rect">
            <a:avLst/>
          </a:prstGeom>
          <a:noFill/>
          <a:ln>
            <a:noFill/>
          </a:ln>
          <a:effectLst>
            <a:outerShdw blurRad="50800" dist="38100" dir="2700000" algn="tl" rotWithShape="0">
              <a:prstClr val="black">
                <a:alpha val="40000"/>
              </a:prstClr>
            </a:outerShdw>
          </a:effectLst>
        </p:spPr>
      </p:pic>
      <p:pic>
        <p:nvPicPr>
          <p:cNvPr id="12" name="Picture 11" descr="Related image">
            <a:extLst>
              <a:ext uri="{FF2B5EF4-FFF2-40B4-BE49-F238E27FC236}">
                <a16:creationId xmlns:a16="http://schemas.microsoft.com/office/drawing/2014/main" id="{AF13079C-D410-4001-B874-57001B4680F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3898273">
            <a:off x="5960837" y="2634362"/>
            <a:ext cx="553301" cy="314775"/>
          </a:xfrm>
          <a:prstGeom prst="rect">
            <a:avLst/>
          </a:prstGeom>
          <a:noFill/>
          <a:ln>
            <a:noFill/>
          </a:ln>
          <a:effectLst>
            <a:outerShdw blurRad="50800" dist="38100" dir="2700000" algn="tl" rotWithShape="0">
              <a:prstClr val="black">
                <a:alpha val="40000"/>
              </a:prstClr>
            </a:outerShdw>
          </a:effectLst>
        </p:spPr>
      </p:pic>
      <p:pic>
        <p:nvPicPr>
          <p:cNvPr id="13" name="Picture 12" descr="Related image">
            <a:extLst>
              <a:ext uri="{FF2B5EF4-FFF2-40B4-BE49-F238E27FC236}">
                <a16:creationId xmlns:a16="http://schemas.microsoft.com/office/drawing/2014/main" id="{A9BF521F-167E-4246-B29B-17FC691D898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3898273">
            <a:off x="568164" y="5638787"/>
            <a:ext cx="553301" cy="314775"/>
          </a:xfrm>
          <a:prstGeom prst="rect">
            <a:avLst/>
          </a:prstGeom>
          <a:noFill/>
          <a:ln>
            <a:noFill/>
          </a:ln>
          <a:effectLst>
            <a:outerShdw blurRad="50800" dist="38100" dir="2700000" algn="tl" rotWithShape="0">
              <a:prstClr val="black">
                <a:alpha val="40000"/>
              </a:prstClr>
            </a:outerShdw>
          </a:effectLst>
        </p:spPr>
      </p:pic>
      <p:pic>
        <p:nvPicPr>
          <p:cNvPr id="14" name="Picture 13" descr="Related image">
            <a:extLst>
              <a:ext uri="{FF2B5EF4-FFF2-40B4-BE49-F238E27FC236}">
                <a16:creationId xmlns:a16="http://schemas.microsoft.com/office/drawing/2014/main" id="{7282E731-53D5-4E1A-AB47-4ACE16C03E9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8338519">
            <a:off x="11460889" y="2481037"/>
            <a:ext cx="553301" cy="314775"/>
          </a:xfrm>
          <a:prstGeom prst="rect">
            <a:avLst/>
          </a:prstGeom>
          <a:noFill/>
          <a:ln>
            <a:noFill/>
          </a:ln>
          <a:effectLst>
            <a:outerShdw blurRad="50800" dist="38100" dir="2700000" algn="tl" rotWithShape="0">
              <a:prstClr val="black">
                <a:alpha val="40000"/>
              </a:prstClr>
            </a:outerShdw>
          </a:effectLst>
        </p:spPr>
      </p:pic>
      <p:pic>
        <p:nvPicPr>
          <p:cNvPr id="15" name="Picture 14" descr="Related image">
            <a:extLst>
              <a:ext uri="{FF2B5EF4-FFF2-40B4-BE49-F238E27FC236}">
                <a16:creationId xmlns:a16="http://schemas.microsoft.com/office/drawing/2014/main" id="{84E737A5-5F51-4EDA-AE88-3CB36D24BAC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3898273">
            <a:off x="11655179" y="222849"/>
            <a:ext cx="284840" cy="184361"/>
          </a:xfrm>
          <a:prstGeom prst="rect">
            <a:avLst/>
          </a:prstGeom>
          <a:noFill/>
          <a:ln>
            <a:noFill/>
          </a:ln>
          <a:effectLst>
            <a:outerShdw blurRad="50800" dist="38100" dir="2700000" algn="tl" rotWithShape="0">
              <a:prstClr val="black">
                <a:alpha val="40000"/>
              </a:prstClr>
            </a:outerShdw>
          </a:effectLst>
        </p:spPr>
      </p:pic>
      <p:pic>
        <p:nvPicPr>
          <p:cNvPr id="16" name="Picture 15" descr="Related image">
            <a:extLst>
              <a:ext uri="{FF2B5EF4-FFF2-40B4-BE49-F238E27FC236}">
                <a16:creationId xmlns:a16="http://schemas.microsoft.com/office/drawing/2014/main" id="{AD525AFA-8DED-4557-8C60-D02DC092690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8743740">
            <a:off x="6712418" y="6264851"/>
            <a:ext cx="284840" cy="184361"/>
          </a:xfrm>
          <a:prstGeom prst="rect">
            <a:avLst/>
          </a:prstGeom>
          <a:noFill/>
          <a:ln>
            <a:noFill/>
          </a:ln>
          <a:effectLst>
            <a:outerShdw blurRad="50800" dist="38100" dir="2700000" algn="tl" rotWithShape="0">
              <a:prstClr val="black">
                <a:alpha val="40000"/>
              </a:prstClr>
            </a:outerShdw>
          </a:effectLst>
        </p:spPr>
      </p:pic>
      <p:pic>
        <p:nvPicPr>
          <p:cNvPr id="17" name="Picture 16" descr="Related image">
            <a:extLst>
              <a:ext uri="{FF2B5EF4-FFF2-40B4-BE49-F238E27FC236}">
                <a16:creationId xmlns:a16="http://schemas.microsoft.com/office/drawing/2014/main" id="{3A098605-EE82-4FC1-A639-72C91FA432F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31710" y="482292"/>
            <a:ext cx="284840" cy="184361"/>
          </a:xfrm>
          <a:prstGeom prst="rect">
            <a:avLst/>
          </a:prstGeom>
          <a:noFill/>
          <a:ln>
            <a:no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47198870-25E8-411F-9B06-FE1560FF71B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7878" y="1948736"/>
            <a:ext cx="3270233" cy="2620212"/>
          </a:xfrm>
          <a:prstGeom prst="rect">
            <a:avLst/>
          </a:prstGeom>
          <a:ln>
            <a:noFill/>
          </a:ln>
          <a:effectLst>
            <a:softEdge rad="112500"/>
          </a:effectLst>
        </p:spPr>
      </p:pic>
      <p:pic>
        <p:nvPicPr>
          <p:cNvPr id="19" name="Picture 18">
            <a:extLst>
              <a:ext uri="{FF2B5EF4-FFF2-40B4-BE49-F238E27FC236}">
                <a16:creationId xmlns:a16="http://schemas.microsoft.com/office/drawing/2014/main" id="{7A27D16B-4F23-44D0-B133-6A607487F98D}"/>
              </a:ext>
            </a:extLst>
          </p:cNvPr>
          <p:cNvPicPr/>
          <p:nvPr/>
        </p:nvPicPr>
        <p:blipFill rotWithShape="1">
          <a:blip r:embed="rId6" cstate="print">
            <a:extLst>
              <a:ext uri="{28A0092B-C50C-407E-A947-70E740481C1C}">
                <a14:useLocalDpi xmlns:a14="http://schemas.microsoft.com/office/drawing/2010/main" val="0"/>
              </a:ext>
            </a:extLst>
          </a:blip>
          <a:srcRect t="21669" r="14228"/>
          <a:stretch/>
        </p:blipFill>
        <p:spPr bwMode="auto">
          <a:xfrm rot="5400000">
            <a:off x="3452754" y="1473088"/>
            <a:ext cx="2215900" cy="2054563"/>
          </a:xfrm>
          <a:prstGeom prst="rect">
            <a:avLst/>
          </a:prstGeom>
          <a:ln>
            <a:noFill/>
          </a:ln>
          <a:effectLst>
            <a:softEdge rad="112500"/>
          </a:effectLst>
        </p:spPr>
      </p:pic>
      <p:pic>
        <p:nvPicPr>
          <p:cNvPr id="20" name="Picture 19">
            <a:extLst>
              <a:ext uri="{FF2B5EF4-FFF2-40B4-BE49-F238E27FC236}">
                <a16:creationId xmlns:a16="http://schemas.microsoft.com/office/drawing/2014/main" id="{B318CEED-5EF5-4280-BF53-2D6A9A0E7BBD}"/>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3587847" y="3951179"/>
            <a:ext cx="2436260" cy="2346314"/>
          </a:xfrm>
          <a:prstGeom prst="rect">
            <a:avLst/>
          </a:prstGeom>
          <a:ln>
            <a:noFill/>
          </a:ln>
          <a:effectLst>
            <a:softEdge rad="112500"/>
          </a:effectLst>
        </p:spPr>
      </p:pic>
      <p:sp>
        <p:nvSpPr>
          <p:cNvPr id="21" name="TextBox 20">
            <a:extLst>
              <a:ext uri="{FF2B5EF4-FFF2-40B4-BE49-F238E27FC236}">
                <a16:creationId xmlns:a16="http://schemas.microsoft.com/office/drawing/2014/main" id="{AD15F7B5-E34B-4AF2-A109-EBEE911B4D97}"/>
              </a:ext>
            </a:extLst>
          </p:cNvPr>
          <p:cNvSpPr txBox="1"/>
          <p:nvPr/>
        </p:nvSpPr>
        <p:spPr>
          <a:xfrm>
            <a:off x="2227722" y="990625"/>
            <a:ext cx="1200106" cy="400110"/>
          </a:xfrm>
          <a:prstGeom prst="rect">
            <a:avLst/>
          </a:prstGeom>
          <a:noFill/>
        </p:spPr>
        <p:txBody>
          <a:bodyPr wrap="square" rtlCol="0">
            <a:spAutoFit/>
          </a:bodyPr>
          <a:lstStyle/>
          <a:p>
            <a:r>
              <a:rPr lang="en-GB" sz="2000" dirty="0" err="1">
                <a:solidFill>
                  <a:srgbClr val="0037A4"/>
                </a:solidFill>
                <a:latin typeface="Playtime With Hot Toddies" panose="02000606020000020004" pitchFamily="2" charset="0"/>
              </a:rPr>
              <a:t>Glanhau</a:t>
            </a:r>
            <a:endParaRPr lang="en-GB" sz="2000" dirty="0">
              <a:solidFill>
                <a:srgbClr val="0037A4"/>
              </a:solidFill>
              <a:latin typeface="Playtime With Hot Toddies" panose="02000606020000020004" pitchFamily="2" charset="0"/>
            </a:endParaRPr>
          </a:p>
        </p:txBody>
      </p:sp>
      <p:sp>
        <p:nvSpPr>
          <p:cNvPr id="24" name="TextBox 23">
            <a:extLst>
              <a:ext uri="{FF2B5EF4-FFF2-40B4-BE49-F238E27FC236}">
                <a16:creationId xmlns:a16="http://schemas.microsoft.com/office/drawing/2014/main" id="{599A62B0-6EF1-4ADC-A3F4-74415FE22AD9}"/>
              </a:ext>
            </a:extLst>
          </p:cNvPr>
          <p:cNvSpPr txBox="1"/>
          <p:nvPr/>
        </p:nvSpPr>
        <p:spPr>
          <a:xfrm>
            <a:off x="7494016" y="500498"/>
            <a:ext cx="3444240" cy="400110"/>
          </a:xfrm>
          <a:prstGeom prst="rect">
            <a:avLst/>
          </a:prstGeom>
          <a:noFill/>
        </p:spPr>
        <p:txBody>
          <a:bodyPr wrap="square" rtlCol="0">
            <a:spAutoFit/>
          </a:bodyPr>
          <a:lstStyle/>
          <a:p>
            <a:r>
              <a:rPr lang="cy-GB" sz="2000" dirty="0">
                <a:solidFill>
                  <a:srgbClr val="0037A4"/>
                </a:solidFill>
                <a:latin typeface="Playtime With Hot Toddies" panose="02000606020000020004" pitchFamily="2" charset="0"/>
              </a:rPr>
              <a:t>Creu Toddiant Glanhau Naturiol </a:t>
            </a:r>
          </a:p>
        </p:txBody>
      </p:sp>
      <p:pic>
        <p:nvPicPr>
          <p:cNvPr id="25" name="Picture 24">
            <a:extLst>
              <a:ext uri="{FF2B5EF4-FFF2-40B4-BE49-F238E27FC236}">
                <a16:creationId xmlns:a16="http://schemas.microsoft.com/office/drawing/2014/main" id="{74F44784-C828-4C59-8E1B-4587D59BA87C}"/>
              </a:ext>
            </a:extLst>
          </p:cNvPr>
          <p:cNvPicPr/>
          <p:nvPr/>
        </p:nvPicPr>
        <p:blipFill rotWithShape="1">
          <a:blip r:embed="rId8" cstate="print">
            <a:extLst>
              <a:ext uri="{28A0092B-C50C-407E-A947-70E740481C1C}">
                <a14:useLocalDpi xmlns:a14="http://schemas.microsoft.com/office/drawing/2010/main" val="0"/>
              </a:ext>
            </a:extLst>
          </a:blip>
          <a:srcRect l="51667" t="21454" r="26166" b="60909"/>
          <a:stretch/>
        </p:blipFill>
        <p:spPr>
          <a:xfrm>
            <a:off x="7049174" y="1126222"/>
            <a:ext cx="1554076" cy="1665527"/>
          </a:xfrm>
          <a:prstGeom prst="rect">
            <a:avLst/>
          </a:prstGeom>
          <a:ln>
            <a:noFill/>
          </a:ln>
          <a:effectLst>
            <a:softEdge rad="112500"/>
          </a:effectLst>
        </p:spPr>
      </p:pic>
      <p:pic>
        <p:nvPicPr>
          <p:cNvPr id="26" name="Picture 25">
            <a:extLst>
              <a:ext uri="{FF2B5EF4-FFF2-40B4-BE49-F238E27FC236}">
                <a16:creationId xmlns:a16="http://schemas.microsoft.com/office/drawing/2014/main" id="{FC846A21-F420-4BB9-A4BC-FE84A45503E3}"/>
              </a:ext>
            </a:extLst>
          </p:cNvPr>
          <p:cNvPicPr/>
          <p:nvPr/>
        </p:nvPicPr>
        <p:blipFill rotWithShape="1">
          <a:blip r:embed="rId8" cstate="print">
            <a:extLst>
              <a:ext uri="{28A0092B-C50C-407E-A947-70E740481C1C}">
                <a14:useLocalDpi xmlns:a14="http://schemas.microsoft.com/office/drawing/2010/main" val="0"/>
              </a:ext>
            </a:extLst>
          </a:blip>
          <a:srcRect l="26638" t="1341" r="51443" b="80945"/>
          <a:stretch/>
        </p:blipFill>
        <p:spPr>
          <a:xfrm>
            <a:off x="9384181" y="1401106"/>
            <a:ext cx="1554075" cy="1665526"/>
          </a:xfrm>
          <a:prstGeom prst="rect">
            <a:avLst/>
          </a:prstGeom>
          <a:ln>
            <a:noFill/>
          </a:ln>
          <a:effectLst>
            <a:softEdge rad="112500"/>
          </a:effectLst>
        </p:spPr>
      </p:pic>
      <p:pic>
        <p:nvPicPr>
          <p:cNvPr id="27" name="Picture 26">
            <a:extLst>
              <a:ext uri="{FF2B5EF4-FFF2-40B4-BE49-F238E27FC236}">
                <a16:creationId xmlns:a16="http://schemas.microsoft.com/office/drawing/2014/main" id="{A4083415-7F2A-4537-9B41-3A4D10B46072}"/>
              </a:ext>
            </a:extLst>
          </p:cNvPr>
          <p:cNvPicPr/>
          <p:nvPr/>
        </p:nvPicPr>
        <p:blipFill rotWithShape="1">
          <a:blip r:embed="rId9" cstate="print">
            <a:extLst>
              <a:ext uri="{28A0092B-C50C-407E-A947-70E740481C1C}">
                <a14:useLocalDpi xmlns:a14="http://schemas.microsoft.com/office/drawing/2010/main" val="0"/>
              </a:ext>
            </a:extLst>
          </a:blip>
          <a:srcRect l="3079" t="1361" r="34755" b="54642"/>
          <a:stretch/>
        </p:blipFill>
        <p:spPr>
          <a:xfrm>
            <a:off x="7545916" y="3292247"/>
            <a:ext cx="2797966" cy="2928031"/>
          </a:xfrm>
          <a:prstGeom prst="rect">
            <a:avLst/>
          </a:prstGeom>
          <a:ln>
            <a:noFill/>
          </a:ln>
          <a:effectLst>
            <a:softEdge rad="112500"/>
          </a:effectLst>
        </p:spPr>
      </p:pic>
    </p:spTree>
    <p:extLst>
      <p:ext uri="{BB962C8B-B14F-4D97-AF65-F5344CB8AC3E}">
        <p14:creationId xmlns:p14="http://schemas.microsoft.com/office/powerpoint/2010/main" val="4119627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1E862-C526-4AE8-A34A-735E9AA42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16C4174C-0BCD-491B-8C19-B1615B733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8256" y="5600513"/>
            <a:ext cx="987044" cy="976137"/>
          </a:xfrm>
          <a:prstGeom prst="ellipse">
            <a:avLst/>
          </a:prstGeom>
        </p:spPr>
      </p:pic>
      <p:pic>
        <p:nvPicPr>
          <p:cNvPr id="11" name="Picture 2" descr="Five pointed yellow star icon cartoon style Vector Image">
            <a:extLst>
              <a:ext uri="{FF2B5EF4-FFF2-40B4-BE49-F238E27FC236}">
                <a16:creationId xmlns:a16="http://schemas.microsoft.com/office/drawing/2014/main" id="{6E1FDE38-E626-4437-9BA5-7E11A3FB8D9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8906025" y="4257754"/>
            <a:ext cx="777549" cy="7152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2" descr="Five pointed yellow star icon cartoon style Vector Image">
            <a:extLst>
              <a:ext uri="{FF2B5EF4-FFF2-40B4-BE49-F238E27FC236}">
                <a16:creationId xmlns:a16="http://schemas.microsoft.com/office/drawing/2014/main" id="{648B460F-E3B3-4E5C-AC9D-DBD8A8D766A9}"/>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2180172" y="6002716"/>
            <a:ext cx="777549" cy="7152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 descr="Five pointed yellow star icon cartoon style Vector Image">
            <a:extLst>
              <a:ext uri="{FF2B5EF4-FFF2-40B4-BE49-F238E27FC236}">
                <a16:creationId xmlns:a16="http://schemas.microsoft.com/office/drawing/2014/main" id="{DC59772E-2AED-4EF0-B61D-56E243D9D92A}"/>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321138" y="457471"/>
            <a:ext cx="777549" cy="7152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Five pointed yellow star icon cartoon style Vector Image">
            <a:extLst>
              <a:ext uri="{FF2B5EF4-FFF2-40B4-BE49-F238E27FC236}">
                <a16:creationId xmlns:a16="http://schemas.microsoft.com/office/drawing/2014/main" id="{D77ABA44-BFAA-44C5-89C7-9A09E0B54C86}"/>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6301181" y="457471"/>
            <a:ext cx="471748" cy="4339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2" descr="Five pointed yellow star icon cartoon style Vector Image">
            <a:extLst>
              <a:ext uri="{FF2B5EF4-FFF2-40B4-BE49-F238E27FC236}">
                <a16:creationId xmlns:a16="http://schemas.microsoft.com/office/drawing/2014/main" id="{CD496BA4-CC96-46D7-95BF-3A0000A6EC3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10327187" y="5148657"/>
            <a:ext cx="471748" cy="4339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2" descr="Five pointed yellow star icon cartoon style Vector Image">
            <a:extLst>
              <a:ext uri="{FF2B5EF4-FFF2-40B4-BE49-F238E27FC236}">
                <a16:creationId xmlns:a16="http://schemas.microsoft.com/office/drawing/2014/main" id="{AB897C9F-9566-4C22-9DD6-D055AAC36ED8}"/>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3191732" y="2437034"/>
            <a:ext cx="306082" cy="2815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2" descr="Five pointed yellow star icon cartoon style Vector Image">
            <a:extLst>
              <a:ext uri="{FF2B5EF4-FFF2-40B4-BE49-F238E27FC236}">
                <a16:creationId xmlns:a16="http://schemas.microsoft.com/office/drawing/2014/main" id="{BDBC302D-FED9-4A34-93AB-D4D30C852103}"/>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9117475" y="68428"/>
            <a:ext cx="306082" cy="2815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2" descr="Five pointed yellow star icon cartoon style Vector Image">
            <a:extLst>
              <a:ext uri="{FF2B5EF4-FFF2-40B4-BE49-F238E27FC236}">
                <a16:creationId xmlns:a16="http://schemas.microsoft.com/office/drawing/2014/main" id="{23D75E1A-FDDA-4717-A457-9149760FBB49}"/>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8252818" y="6360358"/>
            <a:ext cx="306082" cy="2815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2" descr="Five pointed yellow star icon cartoon style Vector Image">
            <a:extLst>
              <a:ext uri="{FF2B5EF4-FFF2-40B4-BE49-F238E27FC236}">
                <a16:creationId xmlns:a16="http://schemas.microsoft.com/office/drawing/2014/main" id="{DD59A141-5F8D-4052-BF0F-D75F9983FB5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496" b="11327"/>
          <a:stretch/>
        </p:blipFill>
        <p:spPr bwMode="auto">
          <a:xfrm>
            <a:off x="333779" y="5316427"/>
            <a:ext cx="471748" cy="4339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84F4841-B7A7-48A5-BE5C-16E98FFFB617}"/>
              </a:ext>
            </a:extLst>
          </p:cNvPr>
          <p:cNvPicPr/>
          <p:nvPr/>
        </p:nvPicPr>
        <p:blipFill rotWithShape="1">
          <a:blip r:embed="rId5" cstate="print">
            <a:extLst>
              <a:ext uri="{28A0092B-C50C-407E-A947-70E740481C1C}">
                <a14:useLocalDpi xmlns:a14="http://schemas.microsoft.com/office/drawing/2010/main" val="0"/>
              </a:ext>
            </a:extLst>
          </a:blip>
          <a:srcRect r="13988"/>
          <a:stretch/>
        </p:blipFill>
        <p:spPr bwMode="auto">
          <a:xfrm rot="5400000">
            <a:off x="227430" y="1769630"/>
            <a:ext cx="2982878" cy="2443360"/>
          </a:xfrm>
          <a:prstGeom prst="rect">
            <a:avLst/>
          </a:prstGeom>
          <a:ln>
            <a:noFill/>
          </a:ln>
          <a:effectLst>
            <a:softEdge rad="112500"/>
          </a:effectLst>
        </p:spPr>
      </p:pic>
      <p:pic>
        <p:nvPicPr>
          <p:cNvPr id="21" name="Picture 20">
            <a:extLst>
              <a:ext uri="{FF2B5EF4-FFF2-40B4-BE49-F238E27FC236}">
                <a16:creationId xmlns:a16="http://schemas.microsoft.com/office/drawing/2014/main" id="{DDC2EED7-5678-4DD3-B997-7C506944D4E0}"/>
              </a:ext>
            </a:extLst>
          </p:cNvPr>
          <p:cNvPicPr/>
          <p:nvPr/>
        </p:nvPicPr>
        <p:blipFill rotWithShape="1">
          <a:blip r:embed="rId6" cstate="print">
            <a:extLst>
              <a:ext uri="{28A0092B-C50C-407E-A947-70E740481C1C}">
                <a14:useLocalDpi xmlns:a14="http://schemas.microsoft.com/office/drawing/2010/main" val="0"/>
              </a:ext>
            </a:extLst>
          </a:blip>
          <a:srcRect l="10177"/>
          <a:stretch/>
        </p:blipFill>
        <p:spPr bwMode="auto">
          <a:xfrm rot="5400000">
            <a:off x="3502194" y="1090500"/>
            <a:ext cx="2833514" cy="2443359"/>
          </a:xfrm>
          <a:prstGeom prst="rect">
            <a:avLst/>
          </a:prstGeom>
          <a:ln>
            <a:noFill/>
          </a:ln>
          <a:effectLst>
            <a:softEdge rad="112500"/>
          </a:effectLst>
        </p:spPr>
      </p:pic>
      <p:sp>
        <p:nvSpPr>
          <p:cNvPr id="23" name="TextBox 22">
            <a:extLst>
              <a:ext uri="{FF2B5EF4-FFF2-40B4-BE49-F238E27FC236}">
                <a16:creationId xmlns:a16="http://schemas.microsoft.com/office/drawing/2014/main" id="{B3E19FBF-C6D4-4214-935F-FF33D3254B11}"/>
              </a:ext>
            </a:extLst>
          </p:cNvPr>
          <p:cNvSpPr txBox="1"/>
          <p:nvPr/>
        </p:nvSpPr>
        <p:spPr>
          <a:xfrm>
            <a:off x="1478914" y="837917"/>
            <a:ext cx="2221019" cy="400110"/>
          </a:xfrm>
          <a:prstGeom prst="rect">
            <a:avLst/>
          </a:prstGeom>
          <a:noFill/>
        </p:spPr>
        <p:txBody>
          <a:bodyPr wrap="square" rtlCol="0">
            <a:spAutoFit/>
          </a:bodyPr>
          <a:lstStyle/>
          <a:p>
            <a:r>
              <a:rPr lang="en-GB" sz="2000" dirty="0" err="1">
                <a:solidFill>
                  <a:srgbClr val="FFC000"/>
                </a:solidFill>
                <a:latin typeface="Playtime With Hot Toddies" panose="02000606020000020004" pitchFamily="2" charset="0"/>
              </a:rPr>
              <a:t>Gwneud</a:t>
            </a:r>
            <a:r>
              <a:rPr lang="en-GB" sz="2000" dirty="0">
                <a:solidFill>
                  <a:srgbClr val="FFC000"/>
                </a:solidFill>
                <a:latin typeface="Playtime With Hot Toddies" panose="02000606020000020004" pitchFamily="2" charset="0"/>
              </a:rPr>
              <a:t> </a:t>
            </a:r>
            <a:r>
              <a:rPr lang="en-GB" sz="2000" dirty="0" err="1">
                <a:solidFill>
                  <a:srgbClr val="FFC000"/>
                </a:solidFill>
                <a:latin typeface="Playtime With Hot Toddies" panose="02000606020000020004" pitchFamily="2" charset="0"/>
              </a:rPr>
              <a:t>Brecwast</a:t>
            </a:r>
            <a:r>
              <a:rPr lang="en-GB" sz="2000" dirty="0">
                <a:solidFill>
                  <a:srgbClr val="FFC000"/>
                </a:solidFill>
                <a:latin typeface="Playtime With Hot Toddies" panose="02000606020000020004" pitchFamily="2" charset="0"/>
              </a:rPr>
              <a:t> </a:t>
            </a:r>
          </a:p>
        </p:txBody>
      </p:sp>
      <p:pic>
        <p:nvPicPr>
          <p:cNvPr id="24" name="Picture 23">
            <a:extLst>
              <a:ext uri="{FF2B5EF4-FFF2-40B4-BE49-F238E27FC236}">
                <a16:creationId xmlns:a16="http://schemas.microsoft.com/office/drawing/2014/main" id="{796A03F9-8E05-41DC-B0E5-F38CBB81BDBD}"/>
              </a:ext>
            </a:extLst>
          </p:cNvPr>
          <p:cNvPicPr/>
          <p:nvPr/>
        </p:nvPicPr>
        <p:blipFill rotWithShape="1">
          <a:blip r:embed="rId7" cstate="print">
            <a:extLst>
              <a:ext uri="{28A0092B-C50C-407E-A947-70E740481C1C}">
                <a14:useLocalDpi xmlns:a14="http://schemas.microsoft.com/office/drawing/2010/main" val="0"/>
              </a:ext>
            </a:extLst>
          </a:blip>
          <a:srcRect l="4848" t="40358" r="42997" b="42247"/>
          <a:stretch/>
        </p:blipFill>
        <p:spPr>
          <a:xfrm>
            <a:off x="4692466" y="4938837"/>
            <a:ext cx="3041978" cy="1685439"/>
          </a:xfrm>
          <a:prstGeom prst="rect">
            <a:avLst/>
          </a:prstGeom>
          <a:ln>
            <a:noFill/>
          </a:ln>
          <a:effectLst>
            <a:softEdge rad="112500"/>
          </a:effectLst>
        </p:spPr>
      </p:pic>
      <p:sp>
        <p:nvSpPr>
          <p:cNvPr id="25" name="TextBox 24">
            <a:extLst>
              <a:ext uri="{FF2B5EF4-FFF2-40B4-BE49-F238E27FC236}">
                <a16:creationId xmlns:a16="http://schemas.microsoft.com/office/drawing/2014/main" id="{247F9E34-D446-444D-B663-A13D3D1FE977}"/>
              </a:ext>
            </a:extLst>
          </p:cNvPr>
          <p:cNvSpPr txBox="1"/>
          <p:nvPr/>
        </p:nvSpPr>
        <p:spPr>
          <a:xfrm>
            <a:off x="5190671" y="4270416"/>
            <a:ext cx="2221019" cy="707886"/>
          </a:xfrm>
          <a:prstGeom prst="rect">
            <a:avLst/>
          </a:prstGeom>
          <a:noFill/>
        </p:spPr>
        <p:txBody>
          <a:bodyPr wrap="square" rtlCol="0">
            <a:spAutoFit/>
          </a:bodyPr>
          <a:lstStyle/>
          <a:p>
            <a:r>
              <a:rPr lang="en-GB" sz="2000" dirty="0" err="1">
                <a:solidFill>
                  <a:srgbClr val="FFC000"/>
                </a:solidFill>
                <a:latin typeface="Playtime With Hot Toddies" panose="02000606020000020004" pitchFamily="2" charset="0"/>
              </a:rPr>
              <a:t>Coginio</a:t>
            </a:r>
            <a:r>
              <a:rPr lang="en-GB" sz="2000" dirty="0">
                <a:solidFill>
                  <a:srgbClr val="FFC000"/>
                </a:solidFill>
                <a:latin typeface="Playtime With Hot Toddies" panose="02000606020000020004" pitchFamily="2" charset="0"/>
              </a:rPr>
              <a:t> </a:t>
            </a:r>
            <a:r>
              <a:rPr lang="en-GB" sz="2000" dirty="0" err="1">
                <a:solidFill>
                  <a:srgbClr val="FFC000"/>
                </a:solidFill>
                <a:latin typeface="Playtime With Hot Toddies" panose="02000606020000020004" pitchFamily="2" charset="0"/>
              </a:rPr>
              <a:t>Bwyd</a:t>
            </a:r>
            <a:r>
              <a:rPr lang="en-GB" sz="2000" dirty="0">
                <a:solidFill>
                  <a:srgbClr val="FFC000"/>
                </a:solidFill>
                <a:latin typeface="Playtime With Hot Toddies" panose="02000606020000020004" pitchFamily="2" charset="0"/>
              </a:rPr>
              <a:t> </a:t>
            </a:r>
            <a:r>
              <a:rPr lang="en-GB" sz="2000" dirty="0" err="1">
                <a:solidFill>
                  <a:srgbClr val="FFC000"/>
                </a:solidFill>
                <a:latin typeface="Playtime With Hot Toddies" panose="02000606020000020004" pitchFamily="2" charset="0"/>
              </a:rPr>
              <a:t>mewn</a:t>
            </a:r>
            <a:r>
              <a:rPr lang="en-GB" sz="2000" dirty="0">
                <a:solidFill>
                  <a:srgbClr val="FFC000"/>
                </a:solidFill>
                <a:latin typeface="Playtime With Hot Toddies" panose="02000606020000020004" pitchFamily="2" charset="0"/>
              </a:rPr>
              <a:t> Micro-don </a:t>
            </a:r>
          </a:p>
        </p:txBody>
      </p:sp>
      <p:pic>
        <p:nvPicPr>
          <p:cNvPr id="27" name="Picture 26">
            <a:extLst>
              <a:ext uri="{FF2B5EF4-FFF2-40B4-BE49-F238E27FC236}">
                <a16:creationId xmlns:a16="http://schemas.microsoft.com/office/drawing/2014/main" id="{A8EA794B-F9CB-4D58-8E3B-9B0348434D63}"/>
              </a:ext>
            </a:extLst>
          </p:cNvPr>
          <p:cNvPicPr/>
          <p:nvPr/>
        </p:nvPicPr>
        <p:blipFill rotWithShape="1">
          <a:blip r:embed="rId8" cstate="print">
            <a:extLst>
              <a:ext uri="{28A0092B-C50C-407E-A947-70E740481C1C}">
                <a14:useLocalDpi xmlns:a14="http://schemas.microsoft.com/office/drawing/2010/main" val="0"/>
              </a:ext>
            </a:extLst>
          </a:blip>
          <a:srcRect l="25901" t="1485" r="51554" b="77445"/>
          <a:stretch/>
        </p:blipFill>
        <p:spPr>
          <a:xfrm>
            <a:off x="9912052" y="1802473"/>
            <a:ext cx="1934522" cy="2613887"/>
          </a:xfrm>
          <a:prstGeom prst="rect">
            <a:avLst/>
          </a:prstGeom>
          <a:ln>
            <a:noFill/>
          </a:ln>
          <a:effectLst>
            <a:softEdge rad="112500"/>
          </a:effectLst>
        </p:spPr>
      </p:pic>
      <p:pic>
        <p:nvPicPr>
          <p:cNvPr id="28" name="Picture 27">
            <a:extLst>
              <a:ext uri="{FF2B5EF4-FFF2-40B4-BE49-F238E27FC236}">
                <a16:creationId xmlns:a16="http://schemas.microsoft.com/office/drawing/2014/main" id="{629C31D1-1AC0-4AD1-BE50-426F5BACFD31}"/>
              </a:ext>
            </a:extLst>
          </p:cNvPr>
          <p:cNvPicPr/>
          <p:nvPr/>
        </p:nvPicPr>
        <p:blipFill rotWithShape="1">
          <a:blip r:embed="rId8" cstate="print">
            <a:extLst>
              <a:ext uri="{28A0092B-C50C-407E-A947-70E740481C1C}">
                <a14:useLocalDpi xmlns:a14="http://schemas.microsoft.com/office/drawing/2010/main" val="0"/>
              </a:ext>
            </a:extLst>
          </a:blip>
          <a:srcRect l="76433" t="1486" r="2363" b="78203"/>
          <a:stretch/>
        </p:blipFill>
        <p:spPr>
          <a:xfrm>
            <a:off x="7471354" y="1234071"/>
            <a:ext cx="1934522" cy="2613887"/>
          </a:xfrm>
          <a:prstGeom prst="rect">
            <a:avLst/>
          </a:prstGeom>
          <a:ln>
            <a:noFill/>
          </a:ln>
          <a:effectLst>
            <a:softEdge rad="112500"/>
          </a:effectLst>
        </p:spPr>
      </p:pic>
      <p:sp>
        <p:nvSpPr>
          <p:cNvPr id="29" name="TextBox 28">
            <a:extLst>
              <a:ext uri="{FF2B5EF4-FFF2-40B4-BE49-F238E27FC236}">
                <a16:creationId xmlns:a16="http://schemas.microsoft.com/office/drawing/2014/main" id="{EF688E1E-5FBE-49D0-B556-68F592703A73}"/>
              </a:ext>
            </a:extLst>
          </p:cNvPr>
          <p:cNvSpPr txBox="1"/>
          <p:nvPr/>
        </p:nvSpPr>
        <p:spPr>
          <a:xfrm>
            <a:off x="9649843" y="1172755"/>
            <a:ext cx="2221019" cy="400110"/>
          </a:xfrm>
          <a:prstGeom prst="rect">
            <a:avLst/>
          </a:prstGeom>
          <a:noFill/>
        </p:spPr>
        <p:txBody>
          <a:bodyPr wrap="square" rtlCol="0">
            <a:spAutoFit/>
          </a:bodyPr>
          <a:lstStyle/>
          <a:p>
            <a:r>
              <a:rPr lang="en-GB" sz="2000" dirty="0" err="1">
                <a:solidFill>
                  <a:srgbClr val="FFC000"/>
                </a:solidFill>
                <a:latin typeface="Playtime With Hot Toddies" panose="02000606020000020004" pitchFamily="2" charset="0"/>
              </a:rPr>
              <a:t>Defnyddio’r</a:t>
            </a:r>
            <a:r>
              <a:rPr lang="en-GB" sz="2000" dirty="0">
                <a:solidFill>
                  <a:srgbClr val="FFC000"/>
                </a:solidFill>
                <a:latin typeface="Playtime With Hot Toddies" panose="02000606020000020004" pitchFamily="2" charset="0"/>
              </a:rPr>
              <a:t> </a:t>
            </a:r>
            <a:r>
              <a:rPr lang="en-GB" sz="2000" dirty="0" err="1">
                <a:solidFill>
                  <a:srgbClr val="FFC000"/>
                </a:solidFill>
                <a:latin typeface="Playtime With Hot Toddies" panose="02000606020000020004" pitchFamily="2" charset="0"/>
              </a:rPr>
              <a:t>Ffwrn</a:t>
            </a:r>
            <a:r>
              <a:rPr lang="en-GB" sz="2000" dirty="0">
                <a:solidFill>
                  <a:srgbClr val="FFC000"/>
                </a:solidFill>
                <a:latin typeface="Playtime With Hot Toddies" panose="02000606020000020004" pitchFamily="2" charset="0"/>
              </a:rPr>
              <a:t> </a:t>
            </a:r>
          </a:p>
        </p:txBody>
      </p:sp>
    </p:spTree>
    <p:extLst>
      <p:ext uri="{BB962C8B-B14F-4D97-AF65-F5344CB8AC3E}">
        <p14:creationId xmlns:p14="http://schemas.microsoft.com/office/powerpoint/2010/main" val="1784822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1E55060001DE49B9D7251090721DCF" ma:contentTypeVersion="14" ma:contentTypeDescription="Create a new document." ma:contentTypeScope="" ma:versionID="eb3129405625374aab9224feb322d3cc">
  <xsd:schema xmlns:xsd="http://www.w3.org/2001/XMLSchema" xmlns:xs="http://www.w3.org/2001/XMLSchema" xmlns:p="http://schemas.microsoft.com/office/2006/metadata/properties" xmlns:ns2="efa55347-e71c-4719-9a27-3fd8c2fa4c4a" xmlns:ns3="9f32cde7-7e56-45db-9c23-135a098f8a0b" targetNamespace="http://schemas.microsoft.com/office/2006/metadata/properties" ma:root="true" ma:fieldsID="736d7a49a710f5e2d02bbf2dcf4b5300" ns2:_="" ns3:_="">
    <xsd:import namespace="efa55347-e71c-4719-9a27-3fd8c2fa4c4a"/>
    <xsd:import namespace="9f32cde7-7e56-45db-9c23-135a098f8a0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SearchPropertie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a55347-e71c-4719-9a27-3fd8c2fa4c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3873b1e-062d-4dc9-9644-30d5cd56706a"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f32cde7-7e56-45db-9c23-135a098f8a0b"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589f8d35-32c1-4251-928b-143069314510}" ma:internalName="TaxCatchAll" ma:showField="CatchAllData" ma:web="9f32cde7-7e56-45db-9c23-135a098f8a0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f32cde7-7e56-45db-9c23-135a098f8a0b" xsi:nil="true"/>
    <lcf76f155ced4ddcb4097134ff3c332f xmlns="efa55347-e71c-4719-9a27-3fd8c2fa4c4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7BF4181-1549-4836-ACB2-1075F385BCB6}"/>
</file>

<file path=customXml/itemProps2.xml><?xml version="1.0" encoding="utf-8"?>
<ds:datastoreItem xmlns:ds="http://schemas.openxmlformats.org/officeDocument/2006/customXml" ds:itemID="{2B5082B1-3D7D-4337-9075-8067B1AD6FE9}"/>
</file>

<file path=customXml/itemProps3.xml><?xml version="1.0" encoding="utf-8"?>
<ds:datastoreItem xmlns:ds="http://schemas.openxmlformats.org/officeDocument/2006/customXml" ds:itemID="{748E38DF-9F9F-497E-84C8-3B33C4539AAB}"/>
</file>

<file path=docProps/app.xml><?xml version="1.0" encoding="utf-8"?>
<Properties xmlns="http://schemas.openxmlformats.org/officeDocument/2006/extended-properties" xmlns:vt="http://schemas.openxmlformats.org/officeDocument/2006/docPropsVTypes">
  <Template/>
  <TotalTime>7960</TotalTime>
  <Words>1215</Words>
  <Application>Microsoft Office PowerPoint</Application>
  <PresentationFormat>Widescreen</PresentationFormat>
  <Paragraphs>125</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Playtime With Hot Toddies</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NTDP.EMBoyett</dc:creator>
  <cp:lastModifiedBy>Gemma</cp:lastModifiedBy>
  <cp:revision>50</cp:revision>
  <dcterms:created xsi:type="dcterms:W3CDTF">2022-03-17T12:08:11Z</dcterms:created>
  <dcterms:modified xsi:type="dcterms:W3CDTF">2024-02-27T13:21:31Z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0x010100401E55060001DE49B9D7251090721DCF</vt:lpwstr>
  </property>
</Properties>
</file>